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7"/>
  </p:notesMasterIdLst>
  <p:handoutMasterIdLst>
    <p:handoutMasterId r:id="rId28"/>
  </p:handoutMasterIdLst>
  <p:sldIdLst>
    <p:sldId id="547" r:id="rId2"/>
    <p:sldId id="550" r:id="rId3"/>
    <p:sldId id="583" r:id="rId4"/>
    <p:sldId id="627" r:id="rId5"/>
    <p:sldId id="632" r:id="rId6"/>
    <p:sldId id="600" r:id="rId7"/>
    <p:sldId id="639" r:id="rId8"/>
    <p:sldId id="633" r:id="rId9"/>
    <p:sldId id="634" r:id="rId10"/>
    <p:sldId id="608" r:id="rId11"/>
    <p:sldId id="635" r:id="rId12"/>
    <p:sldId id="603" r:id="rId13"/>
    <p:sldId id="637" r:id="rId14"/>
    <p:sldId id="638" r:id="rId15"/>
    <p:sldId id="622" r:id="rId16"/>
    <p:sldId id="640" r:id="rId17"/>
    <p:sldId id="641" r:id="rId18"/>
    <p:sldId id="610" r:id="rId19"/>
    <p:sldId id="613" r:id="rId20"/>
    <p:sldId id="614" r:id="rId21"/>
    <p:sldId id="619" r:id="rId22"/>
    <p:sldId id="562" r:id="rId23"/>
    <p:sldId id="554" r:id="rId24"/>
    <p:sldId id="552" r:id="rId25"/>
    <p:sldId id="55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83"/>
            <p14:sldId id="627"/>
            <p14:sldId id="632"/>
            <p14:sldId id="600"/>
            <p14:sldId id="639"/>
            <p14:sldId id="633"/>
            <p14:sldId id="634"/>
            <p14:sldId id="608"/>
            <p14:sldId id="635"/>
            <p14:sldId id="603"/>
            <p14:sldId id="637"/>
            <p14:sldId id="638"/>
            <p14:sldId id="622"/>
            <p14:sldId id="640"/>
            <p14:sldId id="641"/>
            <p14:sldId id="610"/>
            <p14:sldId id="613"/>
            <p14:sldId id="614"/>
            <p14:sldId id="619"/>
            <p14:sldId id="562"/>
            <p14:sldId id="554"/>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114" d="100"/>
          <a:sy n="114" d="100"/>
        </p:scale>
        <p:origin x="486"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0" d="100"/>
          <a:sy n="90" d="100"/>
        </p:scale>
        <p:origin x="-37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2E8B3F-6C5A-4B25-BF01-B9CB9706263B}" type="datetimeFigureOut">
              <a:rPr lang="en-CA" smtClean="0"/>
              <a:t>2023-09-15</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9/15/2023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4"/>
          <p:cNvSpPr txBox="1">
            <a:spLocks noChangeArrowheads="1"/>
          </p:cNvSpPr>
          <p:nvPr userDrawn="1"/>
        </p:nvSpPr>
        <p:spPr bwMode="auto">
          <a:xfrm>
            <a:off x="5940152" y="5576753"/>
            <a:ext cx="3024336"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 LEL</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 </a:t>
            </a:r>
            <a:r>
              <a:rPr lang="en-US" sz="1100" b="0" kern="0" dirty="0" err="1" smtClean="0">
                <a:solidFill>
                  <a:srgbClr val="FFFFFF"/>
                </a:solidFill>
                <a:latin typeface="Georgia" panose="02040502050405020303" pitchFamily="18" charset="0"/>
                <a:ea typeface="ＭＳ Ｐゴシック" charset="-128"/>
                <a:cs typeface="Arial" pitchFamily="34" charset="0"/>
              </a:rPr>
              <a:t>P.Eng</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 </a:t>
            </a:r>
            <a:r>
              <a:rPr lang="en-US" sz="1100" b="0" kern="0" dirty="0" err="1" smtClean="0">
                <a:solidFill>
                  <a:srgbClr val="FFFFFF"/>
                </a:solidFill>
                <a:latin typeface="Georgia" panose="02040502050405020303" pitchFamily="18" charset="0"/>
                <a:ea typeface="ＭＳ Ｐゴシック" charset="-128"/>
                <a:cs typeface="Arial" pitchFamily="34" charset="0"/>
              </a:rPr>
              <a:t>Dietl</a:t>
            </a:r>
            <a:r>
              <a:rPr lang="en-US" sz="1100" b="0" kern="0" dirty="0" smtClean="0">
                <a:solidFill>
                  <a:srgbClr val="FFFFFF"/>
                </a:solidFill>
                <a:latin typeface="Georgia" panose="02040502050405020303" pitchFamily="18" charset="0"/>
                <a:ea typeface="ＭＳ Ｐゴシック" charset="-128"/>
                <a:cs typeface="Arial" pitchFamily="34" charset="0"/>
              </a:rPr>
              <a:t>,</a:t>
            </a:r>
            <a:r>
              <a:rPr lang="en-US" sz="1100" b="0" kern="0" baseline="0" dirty="0" smtClean="0">
                <a:solidFill>
                  <a:srgbClr val="FFFFFF"/>
                </a:solidFill>
                <a:latin typeface="Georgia" panose="02040502050405020303" pitchFamily="18" charset="0"/>
                <a:ea typeface="ＭＳ Ｐゴシック" charset="-128"/>
                <a:cs typeface="Arial" pitchFamily="34" charset="0"/>
              </a:rPr>
              <a:t>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2018-20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131841" y="7286"/>
            <a:ext cx="5616624"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Conditional statements and comparison operators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n.wikipedia.org/wiki/Conditional_(computer_programmi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7416824" cy="1470025"/>
          </a:xfrm>
        </p:spPr>
        <p:txBody>
          <a:bodyPr>
            <a:normAutofit/>
          </a:bodyPr>
          <a:lstStyle/>
          <a:p>
            <a:r>
              <a:rPr lang="en-CA" dirty="0" smtClean="0"/>
              <a:t>Conditional statements</a:t>
            </a:r>
            <a:br>
              <a:rPr lang="en-CA" dirty="0" smtClean="0"/>
            </a:br>
            <a:r>
              <a:rPr lang="en-CA" sz="3200" dirty="0" smtClean="0"/>
              <a:t>and</a:t>
            </a:r>
            <a:r>
              <a:rPr lang="en-CA" dirty="0" smtClean="0"/>
              <a:t/>
            </a:r>
            <a:br>
              <a:rPr lang="en-CA" dirty="0" smtClean="0"/>
            </a:br>
            <a:r>
              <a:rPr lang="en-CA" dirty="0" smtClean="0"/>
              <a:t>comparison operators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Times New Roman" panose="02020603050405020304" pitchFamily="18" charset="0"/>
                <a:cs typeface="Times New Roman" panose="02020603050405020304" pitchFamily="18" charset="0"/>
              </a:rPr>
              <a:t>max</a:t>
            </a:r>
            <a:r>
              <a:rPr lang="en-CA" dirty="0" smtClean="0"/>
              <a:t> function</a:t>
            </a:r>
            <a:endParaRPr lang="en-CA" dirty="0"/>
          </a:p>
        </p:txBody>
      </p:sp>
      <p:sp>
        <p:nvSpPr>
          <p:cNvPr id="3" name="Content Placeholder 2"/>
          <p:cNvSpPr>
            <a:spLocks noGrp="1"/>
          </p:cNvSpPr>
          <p:nvPr>
            <p:ph idx="1"/>
          </p:nvPr>
        </p:nvSpPr>
        <p:spPr/>
        <p:txBody>
          <a:bodyPr>
            <a:normAutofit lnSpcReduction="10000"/>
          </a:bodyPr>
          <a:lstStyle/>
          <a:p>
            <a:r>
              <a:rPr lang="en-CA" dirty="0" smtClean="0"/>
              <a:t>As a second example, the maximum of two values is also based on a simple condition:</a:t>
            </a:r>
            <a:endParaRPr lang="en-CA" dirty="0"/>
          </a:p>
          <a:p>
            <a:endParaRPr lang="en-US" dirty="0"/>
          </a:p>
          <a:p>
            <a:endParaRPr lang="en-US" dirty="0"/>
          </a:p>
          <a:p>
            <a:endParaRPr lang="en-US" dirty="0"/>
          </a:p>
          <a:p>
            <a:endParaRPr lang="en-US" dirty="0"/>
          </a:p>
          <a:p>
            <a:pPr lvl="1"/>
            <a:r>
              <a:rPr lang="en-US" dirty="0" smtClean="0"/>
              <a:t>Let’s write a program that prints the maximum of two values:</a:t>
            </a:r>
            <a:endParaRPr lang="en-CA"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336215448"/>
              </p:ext>
            </p:extLst>
          </p:nvPr>
        </p:nvGraphicFramePr>
        <p:xfrm>
          <a:off x="3491880" y="2420888"/>
          <a:ext cx="2641023" cy="842294"/>
        </p:xfrm>
        <a:graphic>
          <a:graphicData uri="http://schemas.openxmlformats.org/presentationml/2006/ole">
            <mc:AlternateContent xmlns:mc="http://schemas.openxmlformats.org/markup-compatibility/2006">
              <mc:Choice xmlns:v="urn:schemas-microsoft-com:vml" Requires="v">
                <p:oleObj spid="_x0000_s7208" name="Equation" r:id="rId3" imgW="1231560" imgH="393480" progId="Equation.DSMT4">
                  <p:embed/>
                </p:oleObj>
              </mc:Choice>
              <mc:Fallback>
                <p:oleObj name="Equation" r:id="rId3" imgW="1231560" imgH="393480" progId="Equation.DSMT4">
                  <p:embed/>
                  <p:pic>
                    <p:nvPicPr>
                      <p:cNvPr id="0" name="Object 3"/>
                      <p:cNvPicPr>
                        <a:picLocks noChangeAspect="1" noChangeArrowheads="1"/>
                      </p:cNvPicPr>
                      <p:nvPr/>
                    </p:nvPicPr>
                    <p:blipFill>
                      <a:blip r:embed="rId4"/>
                      <a:srcRect/>
                      <a:stretch>
                        <a:fillRect/>
                      </a:stretch>
                    </p:blipFill>
                    <p:spPr bwMode="auto">
                      <a:xfrm>
                        <a:off x="3491880" y="2420888"/>
                        <a:ext cx="2641023" cy="84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7731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Times New Roman" panose="02020603050405020304" pitchFamily="18" charset="0"/>
                <a:cs typeface="Times New Roman" panose="02020603050405020304" pitchFamily="18" charset="0"/>
              </a:rPr>
              <a:t>max</a:t>
            </a:r>
            <a:r>
              <a:rPr lang="en-CA" dirty="0" smtClean="0"/>
              <a:t> function</a:t>
            </a:r>
            <a:endParaRPr lang="en-CA" dirty="0"/>
          </a:p>
        </p:txBody>
      </p:sp>
      <p:sp>
        <p:nvSpPr>
          <p:cNvPr id="3" name="Content Placeholder 2"/>
          <p:cNvSpPr>
            <a:spLocks noGrp="1"/>
          </p:cNvSpPr>
          <p:nvPr>
            <p:ph idx="1"/>
          </p:nvPr>
        </p:nvSpPr>
        <p:spPr/>
        <p:txBody>
          <a:bodyPr>
            <a:normAutofit lnSpcReduction="10000"/>
          </a:bodyPr>
          <a:lstStyle/>
          <a:p>
            <a:r>
              <a:rPr lang="en-US" dirty="0" smtClean="0"/>
              <a:t>Here is an implementation:</a:t>
            </a:r>
            <a:endParaRPr lang="en-US" dirty="0"/>
          </a:p>
          <a:p>
            <a:pPr marL="800100" lvl="2" indent="0">
              <a:buNone/>
            </a:pPr>
            <a:r>
              <a:rPr lang="en-US" sz="1200" dirty="0">
                <a:latin typeface="Consolas" panose="020B0609020204030204" pitchFamily="49" charset="0"/>
              </a:rPr>
              <a:t>#include &lt;</a:t>
            </a:r>
            <a:r>
              <a:rPr lang="en-US" sz="1200" dirty="0" err="1">
                <a:latin typeface="Consolas" panose="020B0609020204030204" pitchFamily="49" charset="0"/>
              </a:rPr>
              <a:t>iostream</a:t>
            </a:r>
            <a:r>
              <a:rPr lang="en-US" sz="1200" dirty="0">
                <a:latin typeface="Consolas" panose="020B0609020204030204" pitchFamily="49" charset="0"/>
              </a:rPr>
              <a:t>&gt;</a:t>
            </a:r>
          </a:p>
          <a:p>
            <a:pPr marL="800100" lvl="2" indent="0">
              <a:buNone/>
            </a:pP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Function declarations</a:t>
            </a:r>
          </a:p>
          <a:p>
            <a:pPr marL="800100" lvl="2" indent="0">
              <a:buNone/>
            </a:pPr>
            <a:r>
              <a:rPr lang="en-US" sz="1200" dirty="0" err="1">
                <a:latin typeface="Consolas" panose="020B0609020204030204" pitchFamily="49" charset="0"/>
              </a:rPr>
              <a:t>int</a:t>
            </a:r>
            <a:r>
              <a:rPr lang="en-US" sz="1200" dirty="0">
                <a:latin typeface="Consolas" panose="020B0609020204030204" pitchFamily="49" charset="0"/>
              </a:rPr>
              <a:t> main();</a:t>
            </a:r>
          </a:p>
          <a:p>
            <a:pPr marL="800100" lvl="2" indent="0">
              <a:buNone/>
            </a:pP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Function definitions</a:t>
            </a:r>
          </a:p>
          <a:p>
            <a:pPr marL="800100" lvl="2" indent="0">
              <a:buNone/>
            </a:pPr>
            <a:r>
              <a:rPr lang="en-US" sz="1200" dirty="0" err="1">
                <a:latin typeface="Consolas" panose="020B0609020204030204" pitchFamily="49" charset="0"/>
              </a:rPr>
              <a:t>int</a:t>
            </a:r>
            <a:r>
              <a:rPr lang="en-US" sz="1200" dirty="0">
                <a:latin typeface="Consolas" panose="020B0609020204030204" pitchFamily="49" charset="0"/>
              </a:rPr>
              <a:t> main() {</a:t>
            </a:r>
          </a:p>
          <a:p>
            <a:pPr marL="800100" lvl="2" indent="0">
              <a:buNone/>
            </a:pPr>
            <a:r>
              <a:rPr lang="en-US" sz="1200" dirty="0">
                <a:latin typeface="Consolas" panose="020B0609020204030204" pitchFamily="49" charset="0"/>
              </a:rPr>
              <a:t>    double x{};</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"Enter a number 'x': ";</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cin</a:t>
            </a:r>
            <a:r>
              <a:rPr lang="en-US" sz="1200" dirty="0">
                <a:latin typeface="Consolas" panose="020B0609020204030204" pitchFamily="49" charset="0"/>
              </a:rPr>
              <a:t> &gt;&gt; x;</a:t>
            </a:r>
          </a:p>
          <a:p>
            <a:pPr marL="800100" lvl="2" indent="0">
              <a:buNone/>
            </a:pPr>
            <a:endParaRPr lang="en-US" sz="1200" dirty="0">
              <a:latin typeface="Consolas" panose="020B0609020204030204" pitchFamily="49" charset="0"/>
            </a:endParaRPr>
          </a:p>
          <a:p>
            <a:pPr marL="800100" lvl="2" indent="0">
              <a:buNone/>
            </a:pPr>
            <a:r>
              <a:rPr lang="en-US" sz="1200" dirty="0" smtClean="0">
                <a:latin typeface="Consolas" panose="020B0609020204030204" pitchFamily="49" charset="0"/>
              </a:rPr>
              <a:t>    </a:t>
            </a:r>
            <a:r>
              <a:rPr lang="en-US" sz="1200" dirty="0">
                <a:latin typeface="Consolas" panose="020B0609020204030204" pitchFamily="49" charset="0"/>
              </a:rPr>
              <a:t>double </a:t>
            </a:r>
            <a:r>
              <a:rPr lang="en-US" sz="1200" dirty="0" smtClean="0">
                <a:latin typeface="Consolas" panose="020B0609020204030204" pitchFamily="49" charset="0"/>
              </a:rPr>
              <a:t>y{};</a:t>
            </a: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"Enter a number </a:t>
            </a:r>
            <a:r>
              <a:rPr lang="en-US" sz="1200" dirty="0" smtClean="0">
                <a:latin typeface="Consolas" panose="020B0609020204030204" pitchFamily="49" charset="0"/>
              </a:rPr>
              <a:t>'y': </a:t>
            </a:r>
            <a:r>
              <a:rPr lang="en-US" sz="1200" dirty="0">
                <a:latin typeface="Consolas" panose="020B0609020204030204" pitchFamily="49" charset="0"/>
              </a:rPr>
              <a:t>";</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cin</a:t>
            </a:r>
            <a:r>
              <a:rPr lang="en-US" sz="1200" dirty="0">
                <a:latin typeface="Consolas" panose="020B0609020204030204" pitchFamily="49" charset="0"/>
              </a:rPr>
              <a:t> &gt;&gt; </a:t>
            </a:r>
            <a:r>
              <a:rPr lang="en-US" sz="1200" dirty="0" smtClean="0">
                <a:latin typeface="Consolas" panose="020B0609020204030204" pitchFamily="49" charset="0"/>
              </a:rPr>
              <a:t>y;</a:t>
            </a:r>
            <a:endParaRPr lang="en-US" sz="1200" dirty="0">
              <a:latin typeface="Consolas" panose="020B0609020204030204" pitchFamily="49" charset="0"/>
            </a:endParaRPr>
          </a:p>
          <a:p>
            <a:pPr marL="800100" lvl="2" indent="0">
              <a:buNone/>
            </a:pPr>
            <a:endParaRPr lang="en-US" sz="1200" dirty="0" smtClean="0">
              <a:latin typeface="Consolas" panose="020B0609020204030204" pitchFamily="49" charset="0"/>
            </a:endParaRPr>
          </a:p>
          <a:p>
            <a:pPr marL="800100" lvl="2" indent="0">
              <a:buNone/>
            </a:pPr>
            <a:r>
              <a:rPr lang="en-US" sz="1200" dirty="0" smtClean="0">
                <a:latin typeface="Consolas" panose="020B0609020204030204" pitchFamily="49" charset="0"/>
              </a:rPr>
              <a:t>    </a:t>
            </a:r>
            <a:r>
              <a:rPr lang="en-US" sz="1200" dirty="0">
                <a:latin typeface="Consolas" panose="020B0609020204030204" pitchFamily="49" charset="0"/>
              </a:rPr>
              <a:t>if ( x &gt;= </a:t>
            </a:r>
            <a:r>
              <a:rPr lang="en-US" sz="1200" dirty="0" smtClean="0">
                <a:latin typeface="Consolas" panose="020B0609020204030204" pitchFamily="49" charset="0"/>
              </a:rPr>
              <a:t>y </a:t>
            </a:r>
            <a:r>
              <a:rPr lang="en-US" sz="1200" dirty="0">
                <a:latin typeface="Consolas" panose="020B0609020204030204" pitchFamily="49" charset="0"/>
              </a:rPr>
              <a:t>) {</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a:t>
            </a:r>
            <a:r>
              <a:rPr lang="en-US" sz="1200" dirty="0" smtClean="0">
                <a:latin typeface="Consolas" panose="020B0609020204030204" pitchFamily="49" charset="0"/>
              </a:rPr>
              <a:t>"max(x, y) </a:t>
            </a:r>
            <a:r>
              <a:rPr lang="en-US" sz="1200" dirty="0">
                <a:latin typeface="Consolas" panose="020B0609020204030204" pitchFamily="49" charset="0"/>
              </a:rPr>
              <a:t>= " </a:t>
            </a:r>
            <a:r>
              <a:rPr lang="en-US" sz="1200" dirty="0" smtClean="0">
                <a:latin typeface="Consolas" panose="020B0609020204030204" pitchFamily="49" charset="0"/>
              </a:rPr>
              <a:t>&lt;&lt; x </a:t>
            </a:r>
            <a:r>
              <a:rPr lang="en-US" sz="1200" dirty="0">
                <a:latin typeface="Consolas" panose="020B0609020204030204" pitchFamily="49" charset="0"/>
              </a:rPr>
              <a:t>&lt;&lt;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a:latin typeface="Consolas" panose="020B0609020204030204" pitchFamily="49" charset="0"/>
              </a:rPr>
              <a:t>    } else {</a:t>
            </a:r>
          </a:p>
          <a:p>
            <a:pPr marL="800100" lvl="2" indent="0">
              <a:buNone/>
            </a:pPr>
            <a:r>
              <a:rPr lang="en-US" sz="1200" dirty="0" smtClean="0">
                <a:latin typeface="Consolas" panose="020B0609020204030204" pitchFamily="49" charset="0"/>
              </a:rPr>
              <a:t>        </a:t>
            </a:r>
            <a:r>
              <a:rPr lang="en-US" sz="1200" dirty="0" err="1" smtClean="0">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"max(x, y) = " &lt;&lt; </a:t>
            </a:r>
            <a:r>
              <a:rPr lang="en-US" sz="1200" dirty="0" smtClean="0">
                <a:latin typeface="Consolas" panose="020B0609020204030204" pitchFamily="49" charset="0"/>
              </a:rPr>
              <a:t>y </a:t>
            </a:r>
            <a:r>
              <a:rPr lang="en-US" sz="1200" dirty="0">
                <a:latin typeface="Consolas" panose="020B0609020204030204" pitchFamily="49" charset="0"/>
              </a:rPr>
              <a:t>&lt;&lt;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smtClean="0">
                <a:latin typeface="Consolas" panose="020B0609020204030204" pitchFamily="49" charset="0"/>
              </a:rPr>
              <a:t>;</a:t>
            </a:r>
          </a:p>
          <a:p>
            <a:pPr marL="800100" lvl="2" indent="0">
              <a:buNone/>
            </a:pPr>
            <a:r>
              <a:rPr lang="en-US" sz="1200" dirty="0" smtClean="0">
                <a:latin typeface="Consolas" panose="020B0609020204030204" pitchFamily="49" charset="0"/>
              </a:rPr>
              <a:t>    </a:t>
            </a:r>
            <a:r>
              <a:rPr lang="en-US" sz="1200" dirty="0">
                <a:latin typeface="Consolas" panose="020B0609020204030204" pitchFamily="49" charset="0"/>
              </a:rPr>
              <a:t>}</a:t>
            </a:r>
          </a:p>
          <a:p>
            <a:pPr marL="800100" lvl="2" indent="0">
              <a:buNone/>
            </a:pP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return 0;</a:t>
            </a:r>
          </a:p>
          <a:p>
            <a:pPr marL="800100" lvl="2" indent="0">
              <a:buNone/>
            </a:pPr>
            <a:r>
              <a:rPr lang="en-US" sz="1200" dirty="0">
                <a:latin typeface="Consolas" panose="020B0609020204030204" pitchFamily="49" charset="0"/>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1900077414"/>
              </p:ext>
            </p:extLst>
          </p:nvPr>
        </p:nvGraphicFramePr>
        <p:xfrm>
          <a:off x="5796136" y="1988840"/>
          <a:ext cx="2641023" cy="842294"/>
        </p:xfrm>
        <a:graphic>
          <a:graphicData uri="http://schemas.openxmlformats.org/presentationml/2006/ole">
            <mc:AlternateContent xmlns:mc="http://schemas.openxmlformats.org/markup-compatibility/2006">
              <mc:Choice xmlns:v="urn:schemas-microsoft-com:vml" Requires="v">
                <p:oleObj spid="_x0000_s11272" name="Equation" r:id="rId3" imgW="1231560" imgH="393480" progId="Equation.DSMT4">
                  <p:embed/>
                </p:oleObj>
              </mc:Choice>
              <mc:Fallback>
                <p:oleObj name="Equation" r:id="rId3" imgW="1231560" imgH="393480" progId="Equation.DSMT4">
                  <p:embed/>
                  <p:pic>
                    <p:nvPicPr>
                      <p:cNvPr id="0" name=""/>
                      <p:cNvPicPr>
                        <a:picLocks noChangeAspect="1" noChangeArrowheads="1"/>
                      </p:cNvPicPr>
                      <p:nvPr/>
                    </p:nvPicPr>
                    <p:blipFill>
                      <a:blip r:embed="rId4"/>
                      <a:srcRect/>
                      <a:stretch>
                        <a:fillRect/>
                      </a:stretch>
                    </p:blipFill>
                    <p:spPr bwMode="auto">
                      <a:xfrm>
                        <a:off x="5796136" y="1988840"/>
                        <a:ext cx="2641023" cy="84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91600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Clipping signals</a:t>
            </a:r>
            <a:endParaRPr lang="en-CA" dirty="0"/>
          </a:p>
        </p:txBody>
      </p:sp>
      <p:sp>
        <p:nvSpPr>
          <p:cNvPr id="3" name="Content Placeholder 2"/>
          <p:cNvSpPr>
            <a:spLocks noGrp="1"/>
          </p:cNvSpPr>
          <p:nvPr>
            <p:ph idx="1"/>
          </p:nvPr>
        </p:nvSpPr>
        <p:spPr/>
        <p:txBody>
          <a:bodyPr/>
          <a:lstStyle/>
          <a:p>
            <a:r>
              <a:rPr lang="en-CA" dirty="0" smtClean="0"/>
              <a:t>In engineering, signals (values) often cannot exceed certain bounds</a:t>
            </a:r>
          </a:p>
          <a:p>
            <a:pPr lvl="1"/>
            <a:r>
              <a:rPr lang="en-CA" dirty="0" smtClean="0"/>
              <a:t>If a signal </a:t>
            </a:r>
            <a:r>
              <a:rPr lang="en-CA" i="1" dirty="0" smtClean="0">
                <a:latin typeface="Times New Roman" panose="02020603050405020304" pitchFamily="18" charset="0"/>
                <a:cs typeface="Times New Roman" panose="02020603050405020304" pitchFamily="18" charset="0"/>
              </a:rPr>
              <a:t>x</a:t>
            </a:r>
            <a:r>
              <a:rPr lang="en-CA" dirty="0"/>
              <a:t> </a:t>
            </a:r>
            <a:r>
              <a:rPr lang="en-CA" dirty="0" smtClean="0"/>
              <a:t>is greater in absolute value than some bound </a:t>
            </a:r>
            <a:r>
              <a:rPr lang="en-CA" i="1" dirty="0" smtClean="0">
                <a:latin typeface="Times New Roman" panose="02020603050405020304" pitchFamily="18" charset="0"/>
                <a:cs typeface="Times New Roman" panose="02020603050405020304" pitchFamily="18" charset="0"/>
              </a:rPr>
              <a:t>b</a:t>
            </a:r>
            <a:r>
              <a:rPr lang="en-CA" dirty="0" smtClean="0"/>
              <a:t>,</a:t>
            </a:r>
          </a:p>
          <a:p>
            <a:pPr marL="457200" lvl="1" indent="0">
              <a:buNone/>
            </a:pPr>
            <a:r>
              <a:rPr lang="en-CA" dirty="0"/>
              <a:t>	</a:t>
            </a:r>
            <a:r>
              <a:rPr lang="en-CA" dirty="0" smtClean="0"/>
              <a:t>the bound is returned</a:t>
            </a:r>
          </a:p>
          <a:p>
            <a:pPr algn="l"/>
            <a:endParaRPr lang="en-CA" dirty="0"/>
          </a:p>
        </p:txBody>
      </p:sp>
      <p:pic>
        <p:nvPicPr>
          <p:cNvPr id="12290" name="Picture 2" descr="C:\Users\dwharder\Desktop\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22" y="3198433"/>
            <a:ext cx="3326770" cy="19041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3538515566"/>
              </p:ext>
            </p:extLst>
          </p:nvPr>
        </p:nvGraphicFramePr>
        <p:xfrm>
          <a:off x="1090365" y="3429000"/>
          <a:ext cx="3049587" cy="1274763"/>
        </p:xfrm>
        <a:graphic>
          <a:graphicData uri="http://schemas.openxmlformats.org/presentationml/2006/ole">
            <mc:AlternateContent xmlns:mc="http://schemas.openxmlformats.org/markup-compatibility/2006">
              <mc:Choice xmlns:v="urn:schemas-microsoft-com:vml" Requires="v">
                <p:oleObj spid="_x0000_s12298" name="Equation" r:id="rId4" imgW="1422360" imgH="596880" progId="Equation.DSMT4">
                  <p:embed/>
                </p:oleObj>
              </mc:Choice>
              <mc:Fallback>
                <p:oleObj name="Equation" r:id="rId4" imgW="1422360" imgH="596880" progId="Equation.DSMT4">
                  <p:embed/>
                  <p:pic>
                    <p:nvPicPr>
                      <p:cNvPr id="0" name="Object 5"/>
                      <p:cNvPicPr>
                        <a:picLocks noChangeAspect="1" noChangeArrowheads="1"/>
                      </p:cNvPicPr>
                      <p:nvPr/>
                    </p:nvPicPr>
                    <p:blipFill>
                      <a:blip r:embed="rId5"/>
                      <a:srcRect/>
                      <a:stretch>
                        <a:fillRect/>
                      </a:stretch>
                    </p:blipFill>
                    <p:spPr bwMode="auto">
                      <a:xfrm>
                        <a:off x="1090365" y="3429000"/>
                        <a:ext cx="3049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31561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Clipping signals</a:t>
            </a:r>
          </a:p>
        </p:txBody>
      </p:sp>
      <p:sp>
        <p:nvSpPr>
          <p:cNvPr id="3" name="Content Placeholder 2"/>
          <p:cNvSpPr>
            <a:spLocks noGrp="1"/>
          </p:cNvSpPr>
          <p:nvPr>
            <p:ph idx="1"/>
          </p:nvPr>
        </p:nvSpPr>
        <p:spPr/>
        <p:txBody>
          <a:bodyPr>
            <a:normAutofit lnSpcReduction="10000"/>
          </a:bodyPr>
          <a:lstStyle/>
          <a:p>
            <a:r>
              <a:rPr lang="en-US" dirty="0" smtClean="0"/>
              <a:t>Here is an implementation:</a:t>
            </a:r>
            <a:endParaRPr lang="en-US" dirty="0"/>
          </a:p>
          <a:p>
            <a:pPr marL="800100" lvl="2" indent="0">
              <a:buNone/>
            </a:pPr>
            <a:r>
              <a:rPr lang="en-US" sz="1200" dirty="0" smtClean="0">
                <a:latin typeface="Consolas" panose="020B0609020204030204" pitchFamily="49" charset="0"/>
              </a:rPr>
              <a:t>// Function definitions</a:t>
            </a:r>
          </a:p>
          <a:p>
            <a:pPr marL="800100" lvl="2" indent="0">
              <a:buNone/>
            </a:pPr>
            <a:r>
              <a:rPr lang="en-US" sz="1200" dirty="0" err="1" smtClean="0">
                <a:latin typeface="Consolas" panose="020B0609020204030204" pitchFamily="49" charset="0"/>
              </a:rPr>
              <a:t>int</a:t>
            </a:r>
            <a:r>
              <a:rPr lang="en-US" sz="1200" dirty="0" smtClean="0">
                <a:latin typeface="Consolas" panose="020B0609020204030204" pitchFamily="49" charset="0"/>
              </a:rPr>
              <a:t> </a:t>
            </a:r>
            <a:r>
              <a:rPr lang="en-US" sz="1200" dirty="0">
                <a:latin typeface="Consolas" panose="020B0609020204030204" pitchFamily="49" charset="0"/>
              </a:rPr>
              <a:t>main() {</a:t>
            </a:r>
          </a:p>
          <a:p>
            <a:pPr marL="800100" lvl="2" indent="0">
              <a:buNone/>
            </a:pPr>
            <a:r>
              <a:rPr lang="en-US" sz="1200" dirty="0">
                <a:latin typeface="Consolas" panose="020B0609020204030204" pitchFamily="49" charset="0"/>
              </a:rPr>
              <a:t>    double x{};</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"Enter a number 'x': ";</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cin</a:t>
            </a:r>
            <a:r>
              <a:rPr lang="en-US" sz="1200" dirty="0">
                <a:latin typeface="Consolas" panose="020B0609020204030204" pitchFamily="49" charset="0"/>
              </a:rPr>
              <a:t> &gt;&gt; x;</a:t>
            </a:r>
          </a:p>
          <a:p>
            <a:pPr marL="800100" lvl="2" indent="0">
              <a:buNone/>
            </a:pPr>
            <a:endParaRPr lang="en-US" sz="1200" dirty="0">
              <a:latin typeface="Consolas" panose="020B0609020204030204" pitchFamily="49" charset="0"/>
            </a:endParaRPr>
          </a:p>
          <a:p>
            <a:pPr marL="800100" lvl="2" indent="0">
              <a:buNone/>
            </a:pPr>
            <a:r>
              <a:rPr lang="en-US" sz="1200" dirty="0" smtClean="0">
                <a:latin typeface="Consolas" panose="020B0609020204030204" pitchFamily="49" charset="0"/>
              </a:rPr>
              <a:t>    </a:t>
            </a:r>
            <a:r>
              <a:rPr lang="en-US" sz="1200" dirty="0">
                <a:latin typeface="Consolas" panose="020B0609020204030204" pitchFamily="49" charset="0"/>
              </a:rPr>
              <a:t>double </a:t>
            </a:r>
            <a:r>
              <a:rPr lang="en-US" sz="1200" dirty="0" smtClean="0">
                <a:latin typeface="Consolas" panose="020B0609020204030204" pitchFamily="49" charset="0"/>
              </a:rPr>
              <a:t>bound{};</a:t>
            </a: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"Enter a </a:t>
            </a:r>
            <a:r>
              <a:rPr lang="en-US" sz="1200" dirty="0" smtClean="0">
                <a:latin typeface="Consolas" panose="020B0609020204030204" pitchFamily="49" charset="0"/>
              </a:rPr>
              <a:t>bound: </a:t>
            </a:r>
            <a:r>
              <a:rPr lang="en-US" sz="1200" dirty="0">
                <a:latin typeface="Consolas" panose="020B0609020204030204" pitchFamily="49" charset="0"/>
              </a:rPr>
              <a:t>";</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cin</a:t>
            </a:r>
            <a:r>
              <a:rPr lang="en-US" sz="1200" dirty="0">
                <a:latin typeface="Consolas" panose="020B0609020204030204" pitchFamily="49" charset="0"/>
              </a:rPr>
              <a:t> &gt;&gt; </a:t>
            </a:r>
            <a:r>
              <a:rPr lang="en-US" sz="1200" dirty="0" smtClean="0">
                <a:latin typeface="Consolas" panose="020B0609020204030204" pitchFamily="49" charset="0"/>
              </a:rPr>
              <a:t>bound;</a:t>
            </a:r>
            <a:endParaRPr lang="en-US" sz="1200" dirty="0">
              <a:latin typeface="Consolas" panose="020B0609020204030204" pitchFamily="49" charset="0"/>
            </a:endParaRPr>
          </a:p>
          <a:p>
            <a:pPr marL="800100" lvl="2" indent="0">
              <a:buNone/>
            </a:pPr>
            <a:endParaRPr lang="en-US" sz="1200" dirty="0" smtClean="0">
              <a:latin typeface="Consolas" panose="020B0609020204030204" pitchFamily="49" charset="0"/>
            </a:endParaRPr>
          </a:p>
          <a:p>
            <a:pPr marL="800100" lvl="2" indent="0">
              <a:buNone/>
            </a:pPr>
            <a:r>
              <a:rPr lang="en-US" sz="1200" dirty="0" smtClean="0">
                <a:latin typeface="Consolas" panose="020B0609020204030204" pitchFamily="49" charset="0"/>
              </a:rPr>
              <a:t>    </a:t>
            </a:r>
            <a:r>
              <a:rPr lang="en-US" sz="1200" dirty="0">
                <a:latin typeface="Consolas" panose="020B0609020204030204" pitchFamily="49" charset="0"/>
              </a:rPr>
              <a:t>if ( x &gt;= </a:t>
            </a:r>
            <a:r>
              <a:rPr lang="en-US" sz="1200" dirty="0" smtClean="0">
                <a:latin typeface="Consolas" panose="020B0609020204030204" pitchFamily="49" charset="0"/>
              </a:rPr>
              <a:t>bound </a:t>
            </a:r>
            <a:r>
              <a:rPr lang="en-US" sz="1200" dirty="0">
                <a:latin typeface="Consolas" panose="020B0609020204030204" pitchFamily="49" charset="0"/>
              </a:rPr>
              <a:t>) {</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a:t>
            </a:r>
            <a:r>
              <a:rPr lang="en-US" sz="1200" dirty="0" smtClean="0">
                <a:latin typeface="Consolas" panose="020B0609020204030204" pitchFamily="49" charset="0"/>
              </a:rPr>
              <a:t>"clip(x) </a:t>
            </a:r>
            <a:r>
              <a:rPr lang="en-US" sz="1200" dirty="0">
                <a:latin typeface="Consolas" panose="020B0609020204030204" pitchFamily="49" charset="0"/>
              </a:rPr>
              <a:t>= " </a:t>
            </a:r>
            <a:r>
              <a:rPr lang="en-US" sz="1200" dirty="0" smtClean="0">
                <a:latin typeface="Consolas" panose="020B0609020204030204" pitchFamily="49" charset="0"/>
              </a:rPr>
              <a:t>&lt;&lt; bound </a:t>
            </a:r>
            <a:r>
              <a:rPr lang="en-US" sz="1200" dirty="0">
                <a:latin typeface="Consolas" panose="020B0609020204030204" pitchFamily="49" charset="0"/>
              </a:rPr>
              <a:t>&lt;&lt;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a:latin typeface="Consolas" panose="020B0609020204030204" pitchFamily="49" charset="0"/>
              </a:rPr>
              <a:t>    } else </a:t>
            </a:r>
            <a:r>
              <a:rPr lang="en-US" sz="1200" dirty="0" smtClean="0">
                <a:latin typeface="Consolas" panose="020B0609020204030204" pitchFamily="49" charset="0"/>
              </a:rPr>
              <a:t>{</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 x &lt; bound</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if ( x &lt;= -bound ) {</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std</a:t>
            </a:r>
            <a:r>
              <a:rPr lang="en-US" sz="1200" dirty="0" smtClean="0">
                <a:latin typeface="Consolas" panose="020B0609020204030204" pitchFamily="49" charset="0"/>
              </a:rPr>
              <a:t>::</a:t>
            </a:r>
            <a:r>
              <a:rPr lang="en-US" sz="1200" dirty="0" err="1" smtClean="0">
                <a:latin typeface="Consolas" panose="020B0609020204030204" pitchFamily="49" charset="0"/>
              </a:rPr>
              <a:t>cout</a:t>
            </a:r>
            <a:r>
              <a:rPr lang="en-US" sz="1200" dirty="0" smtClean="0">
                <a:latin typeface="Consolas" panose="020B0609020204030204" pitchFamily="49" charset="0"/>
              </a:rPr>
              <a:t> &lt;&lt; "clip(x) = " &lt;&lt; (-bound) &lt;&lt; </a:t>
            </a:r>
            <a:r>
              <a:rPr lang="en-US" sz="1200" dirty="0" err="1" smtClean="0">
                <a:latin typeface="Consolas" panose="020B0609020204030204" pitchFamily="49" charset="0"/>
              </a:rPr>
              <a:t>std</a:t>
            </a:r>
            <a:r>
              <a:rPr lang="en-US" sz="1200" dirty="0" smtClean="0">
                <a:latin typeface="Consolas" panose="020B0609020204030204" pitchFamily="49" charset="0"/>
              </a:rPr>
              <a:t>::</a:t>
            </a:r>
            <a:r>
              <a:rPr lang="en-US" sz="1200" dirty="0" err="1" smtClean="0">
                <a:latin typeface="Consolas" panose="020B0609020204030204" pitchFamily="49" charset="0"/>
              </a:rPr>
              <a:t>endl</a:t>
            </a:r>
            <a:r>
              <a:rPr lang="en-US" sz="1200" dirty="0" smtClean="0">
                <a:latin typeface="Consolas" panose="020B0609020204030204" pitchFamily="49" charset="0"/>
              </a:rPr>
              <a:t>;</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 else {</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std</a:t>
            </a:r>
            <a:r>
              <a:rPr lang="en-US" sz="1200" dirty="0" smtClean="0">
                <a:latin typeface="Consolas" panose="020B0609020204030204" pitchFamily="49" charset="0"/>
              </a:rPr>
              <a:t>::</a:t>
            </a:r>
            <a:r>
              <a:rPr lang="en-US" sz="1200" dirty="0" err="1" smtClean="0">
                <a:latin typeface="Consolas" panose="020B0609020204030204" pitchFamily="49" charset="0"/>
              </a:rPr>
              <a:t>cout</a:t>
            </a:r>
            <a:r>
              <a:rPr lang="en-US" sz="1200" dirty="0" smtClean="0">
                <a:latin typeface="Consolas" panose="020B0609020204030204" pitchFamily="49" charset="0"/>
              </a:rPr>
              <a:t> &lt;&lt; </a:t>
            </a:r>
            <a:r>
              <a:rPr lang="en-US" sz="1200" dirty="0">
                <a:latin typeface="Consolas" panose="020B0609020204030204" pitchFamily="49" charset="0"/>
              </a:rPr>
              <a:t>"clip(x) = " &lt;&lt; </a:t>
            </a:r>
            <a:r>
              <a:rPr lang="en-US" sz="1200" dirty="0" smtClean="0">
                <a:latin typeface="Consolas" panose="020B0609020204030204" pitchFamily="49" charset="0"/>
              </a:rPr>
              <a:t>  x      &lt;&lt;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smtClean="0">
                <a:latin typeface="Consolas" panose="020B0609020204030204" pitchFamily="49" charset="0"/>
              </a:rPr>
              <a:t>        }</a:t>
            </a:r>
            <a:endParaRPr lang="en-US" sz="1200" dirty="0">
              <a:latin typeface="Consolas" panose="020B0609020204030204" pitchFamily="49" charset="0"/>
            </a:endParaRPr>
          </a:p>
          <a:p>
            <a:pPr marL="800100" lvl="2" indent="0">
              <a:buNone/>
            </a:pPr>
            <a:r>
              <a:rPr lang="en-US" sz="1200" dirty="0" smtClean="0">
                <a:latin typeface="Consolas" panose="020B0609020204030204" pitchFamily="49" charset="0"/>
              </a:rPr>
              <a:t>    }</a:t>
            </a:r>
            <a:endParaRPr lang="en-US" sz="1200" dirty="0">
              <a:latin typeface="Consolas" panose="020B0609020204030204" pitchFamily="49" charset="0"/>
            </a:endParaRPr>
          </a:p>
          <a:p>
            <a:pPr marL="800100" lvl="2" indent="0">
              <a:buNone/>
            </a:pP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return 0;</a:t>
            </a:r>
          </a:p>
          <a:p>
            <a:pPr marL="800100" lvl="2" indent="0">
              <a:buNone/>
            </a:pPr>
            <a:r>
              <a:rPr lang="en-US" sz="1200" dirty="0">
                <a:latin typeface="Consolas" panose="020B0609020204030204" pitchFamily="49"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1591812783"/>
              </p:ext>
            </p:extLst>
          </p:nvPr>
        </p:nvGraphicFramePr>
        <p:xfrm>
          <a:off x="5004048" y="1988840"/>
          <a:ext cx="3049587" cy="1274763"/>
        </p:xfrm>
        <a:graphic>
          <a:graphicData uri="http://schemas.openxmlformats.org/presentationml/2006/ole">
            <mc:AlternateContent xmlns:mc="http://schemas.openxmlformats.org/markup-compatibility/2006">
              <mc:Choice xmlns:v="urn:schemas-microsoft-com:vml" Requires="v">
                <p:oleObj spid="_x0000_s14344" name="Equation" r:id="rId3" imgW="1422360" imgH="596880" progId="Equation.DSMT4">
                  <p:embed/>
                </p:oleObj>
              </mc:Choice>
              <mc:Fallback>
                <p:oleObj name="Equation" r:id="rId3" imgW="1422360" imgH="596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988840"/>
                        <a:ext cx="3049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7477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Clipping signals</a:t>
            </a:r>
          </a:p>
        </p:txBody>
      </p:sp>
      <p:sp>
        <p:nvSpPr>
          <p:cNvPr id="3" name="Content Placeholder 2"/>
          <p:cNvSpPr>
            <a:spLocks noGrp="1"/>
          </p:cNvSpPr>
          <p:nvPr>
            <p:ph idx="1"/>
          </p:nvPr>
        </p:nvSpPr>
        <p:spPr/>
        <p:txBody>
          <a:bodyPr>
            <a:normAutofit lnSpcReduction="10000"/>
          </a:bodyPr>
          <a:lstStyle/>
          <a:p>
            <a:r>
              <a:rPr lang="en-US" dirty="0" smtClean="0"/>
              <a:t>In this example, there are three non-overlapping cases:</a:t>
            </a:r>
          </a:p>
          <a:p>
            <a:pPr marL="857250" lvl="1" indent="-457200">
              <a:buFont typeface="+mj-lt"/>
              <a:buAutoNum type="arabicPeriod"/>
            </a:pPr>
            <a:r>
              <a:rPr lang="en-US" dirty="0" smtClean="0"/>
              <a:t>When </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endParaRPr lang="en-US" dirty="0" smtClean="0">
              <a:latin typeface="Times New Roman" panose="02020603050405020304" pitchFamily="18" charset="0"/>
              <a:cs typeface="Times New Roman" panose="02020603050405020304" pitchFamily="18" charset="0"/>
            </a:endParaRPr>
          </a:p>
          <a:p>
            <a:pPr marL="857250" lvl="1" indent="-457200">
              <a:buFont typeface="+mj-lt"/>
              <a:buAutoNum type="arabicPeriod"/>
            </a:pPr>
            <a:r>
              <a:rPr lang="en-US" dirty="0" smtClean="0"/>
              <a:t>When </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b</a:t>
            </a:r>
            <a:endParaRPr lang="en-CA" dirty="0" smtClean="0">
              <a:latin typeface="Times New Roman" panose="02020603050405020304" pitchFamily="18" charset="0"/>
              <a:cs typeface="Times New Roman" panose="02020603050405020304" pitchFamily="18" charset="0"/>
            </a:endParaRPr>
          </a:p>
          <a:p>
            <a:pPr marL="857250" lvl="1" indent="-457200">
              <a:buFont typeface="+mj-lt"/>
              <a:buAutoNum type="arabicPeriod"/>
            </a:pPr>
            <a:r>
              <a:rPr lang="en-US" dirty="0" smtClean="0"/>
              <a:t>When </a:t>
            </a:r>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&lt; </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&lt; </a:t>
            </a:r>
            <a:r>
              <a:rPr lang="en-US" i="1" dirty="0" smtClean="0">
                <a:latin typeface="Times New Roman" panose="02020603050405020304" pitchFamily="18" charset="0"/>
                <a:cs typeface="Times New Roman" panose="02020603050405020304" pitchFamily="18" charset="0"/>
              </a:rPr>
              <a:t>b</a:t>
            </a:r>
            <a:r>
              <a:rPr lang="en-US" i="1" dirty="0" smtClean="0"/>
              <a:t> </a:t>
            </a:r>
          </a:p>
          <a:p>
            <a:pPr marL="857250" lvl="1" indent="-457200">
              <a:buFont typeface="+mj-lt"/>
              <a:buAutoNum type="arabicPeriod"/>
            </a:pPr>
            <a:endParaRPr lang="en-US" i="1" dirty="0"/>
          </a:p>
          <a:p>
            <a:r>
              <a:rPr lang="en-US" dirty="0" smtClean="0"/>
              <a:t>We can instead write such a conditional statement as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if </a:t>
            </a:r>
            <a:r>
              <a:rPr lang="en-CA" dirty="0">
                <a:latin typeface="Consolas" panose="020B0609020204030204" pitchFamily="49" charset="0"/>
                <a:cs typeface="Consolas" panose="020B0609020204030204" pitchFamily="49" charset="0"/>
              </a:rPr>
              <a:t>( x </a:t>
            </a:r>
            <a:r>
              <a:rPr lang="en-CA" dirty="0" smtClean="0">
                <a:latin typeface="Consolas" panose="020B0609020204030204" pitchFamily="49" charset="0"/>
                <a:cs typeface="Consolas" panose="020B0609020204030204" pitchFamily="49" charset="0"/>
              </a:rPr>
              <a:t>&gt;= bound </a:t>
            </a:r>
            <a:r>
              <a:rPr lang="en-CA" dirty="0">
                <a:latin typeface="Consolas" panose="020B0609020204030204" pitchFamily="49" charset="0"/>
                <a:cs typeface="Consolas" panose="020B0609020204030204" pitchFamily="49" charset="0"/>
              </a:rPr>
              <a:t>) {</a:t>
            </a:r>
          </a:p>
          <a:p>
            <a:pPr marL="800100" lvl="2" indent="0">
              <a:buNone/>
            </a:pPr>
            <a:r>
              <a:rPr lang="en-CA" dirty="0" smtClean="0">
                <a:latin typeface="Consolas" panose="020B0609020204030204" pitchFamily="49" charset="0"/>
                <a:cs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"clip(x) = " &lt;&lt; </a:t>
            </a:r>
            <a:r>
              <a:rPr lang="en-US" dirty="0" smtClean="0">
                <a:latin typeface="Consolas" panose="020B0609020204030204" pitchFamily="49" charset="0"/>
              </a:rPr>
              <a:t> bound </a:t>
            </a:r>
            <a:r>
              <a:rPr lang="en-US" dirty="0">
                <a:latin typeface="Consolas" panose="020B0609020204030204" pitchFamily="49" charset="0"/>
              </a:rPr>
              <a:t>&lt;&lt;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smtClean="0">
                <a:latin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 else if ( x </a:t>
            </a:r>
            <a:r>
              <a:rPr lang="en-CA" dirty="0" smtClean="0">
                <a:latin typeface="Consolas" panose="020B0609020204030204" pitchFamily="49" charset="0"/>
                <a:cs typeface="Consolas" panose="020B0609020204030204" pitchFamily="49" charset="0"/>
              </a:rPr>
              <a:t>&lt;= </a:t>
            </a: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bound ) </a:t>
            </a:r>
            <a:r>
              <a:rPr lang="en-CA" dirty="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"clip(x) = " &lt;&lt; </a:t>
            </a:r>
            <a:r>
              <a:rPr lang="en-US" dirty="0" smtClean="0">
                <a:latin typeface="Consolas" panose="020B0609020204030204" pitchFamily="49" charset="0"/>
              </a:rPr>
              <a:t>-bound </a:t>
            </a:r>
            <a:r>
              <a:rPr lang="en-US" dirty="0">
                <a:latin typeface="Consolas" panose="020B0609020204030204" pitchFamily="49" charset="0"/>
              </a:rPr>
              <a:t>&lt;&lt;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smtClean="0">
                <a:latin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else </a:t>
            </a:r>
            <a:r>
              <a:rPr lang="en-CA" dirty="0" smtClean="0">
                <a:latin typeface="Consolas" panose="020B0609020204030204" pitchFamily="49" charset="0"/>
                <a:cs typeface="Consolas" panose="020B0609020204030204" pitchFamily="49" charset="0"/>
              </a:rPr>
              <a:t>{</a:t>
            </a:r>
          </a:p>
          <a:p>
            <a:pPr marL="800100" lvl="2" indent="0">
              <a:buNone/>
            </a:pPr>
            <a:r>
              <a:rPr lang="en-US" dirty="0">
                <a:solidFill>
                  <a:srgbClr val="0070C0"/>
                </a:solidFill>
                <a:latin typeface="Consolas" panose="020B0609020204030204" pitchFamily="49" charset="0"/>
                <a:cs typeface="Consolas" panose="020B0609020204030204" pitchFamily="49" charset="0"/>
              </a:rPr>
              <a:t> </a:t>
            </a:r>
            <a:r>
              <a:rPr lang="en-US" dirty="0" smtClean="0">
                <a:solidFill>
                  <a:srgbClr val="0070C0"/>
                </a:solidFill>
                <a:latin typeface="Consolas" panose="020B0609020204030204" pitchFamily="49" charset="0"/>
                <a:cs typeface="Consolas" panose="020B0609020204030204" pitchFamily="49" charset="0"/>
              </a:rPr>
              <a:t>       // If neither of the two previous conditions</a:t>
            </a:r>
          </a:p>
          <a:p>
            <a:pPr marL="800100" lvl="2" indent="0">
              <a:buNone/>
            </a:pPr>
            <a:r>
              <a:rPr lang="en-US" dirty="0">
                <a:solidFill>
                  <a:srgbClr val="0070C0"/>
                </a:solidFill>
                <a:latin typeface="Consolas" panose="020B0609020204030204" pitchFamily="49" charset="0"/>
                <a:cs typeface="Consolas" panose="020B0609020204030204" pitchFamily="49" charset="0"/>
              </a:rPr>
              <a:t> </a:t>
            </a:r>
            <a:r>
              <a:rPr lang="en-US" dirty="0" smtClean="0">
                <a:solidFill>
                  <a:srgbClr val="0070C0"/>
                </a:solidFill>
                <a:latin typeface="Consolas" panose="020B0609020204030204" pitchFamily="49" charset="0"/>
                <a:cs typeface="Consolas" panose="020B0609020204030204" pitchFamily="49" charset="0"/>
              </a:rPr>
              <a:t>       // is true, then -bound &lt; x &lt; bound</a:t>
            </a:r>
            <a:endParaRPr lang="en-CA" dirty="0">
              <a:solidFill>
                <a:srgbClr val="0070C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"clip(x) = " &lt;&lt; </a:t>
            </a:r>
            <a:r>
              <a:rPr lang="en-US" dirty="0" smtClean="0">
                <a:latin typeface="Consolas" panose="020B0609020204030204" pitchFamily="49" charset="0"/>
              </a:rPr>
              <a:t> x     </a:t>
            </a:r>
            <a:r>
              <a:rPr lang="en-US" dirty="0">
                <a:latin typeface="Consolas" panose="020B0609020204030204" pitchFamily="49" charset="0"/>
              </a:rPr>
              <a:t>&lt;&lt;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smtClean="0">
                <a:latin typeface="Consolas" panose="020B0609020204030204" pitchFamily="49" charset="0"/>
              </a:rPr>
              <a:t>;</a:t>
            </a:r>
          </a:p>
          <a:p>
            <a:pPr marL="800100" lvl="2" indent="0">
              <a:buNone/>
            </a:pPr>
            <a:r>
              <a:rPr lang="en-US"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a:t>
            </a:r>
            <a:endParaRPr lang="en-US" dirty="0"/>
          </a:p>
        </p:txBody>
      </p:sp>
    </p:spTree>
    <p:custDataLst>
      <p:tags r:id="rId1"/>
    </p:custDataLst>
    <p:extLst>
      <p:ext uri="{BB962C8B-B14F-4D97-AF65-F5344CB8AC3E}">
        <p14:creationId xmlns:p14="http://schemas.microsoft.com/office/powerpoint/2010/main" val="3800071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Cascading conditional statements</a:t>
            </a:r>
            <a:endParaRPr lang="en-CA" dirty="0"/>
          </a:p>
        </p:txBody>
      </p:sp>
      <p:sp>
        <p:nvSpPr>
          <p:cNvPr id="3" name="Content Placeholder 2"/>
          <p:cNvSpPr>
            <a:spLocks noGrp="1"/>
          </p:cNvSpPr>
          <p:nvPr>
            <p:ph idx="1"/>
          </p:nvPr>
        </p:nvSpPr>
        <p:spPr>
          <a:xfrm>
            <a:off x="457200" y="1556792"/>
            <a:ext cx="8229600" cy="4525963"/>
          </a:xfrm>
        </p:spPr>
        <p:txBody>
          <a:bodyPr/>
          <a:lstStyle/>
          <a:p>
            <a:r>
              <a:rPr lang="en-CA" dirty="0" smtClean="0"/>
              <a:t>Such a sequence of </a:t>
            </a:r>
            <a:r>
              <a:rPr lang="en-CA" dirty="0"/>
              <a:t>if—else-if</a:t>
            </a:r>
            <a:r>
              <a:rPr lang="en-CA" dirty="0" smtClean="0"/>
              <a:t>—··· statements is referred to as</a:t>
            </a:r>
          </a:p>
          <a:p>
            <a:pPr marL="0" indent="0">
              <a:buNone/>
            </a:pPr>
            <a:r>
              <a:rPr lang="en-CA" dirty="0"/>
              <a:t>	</a:t>
            </a:r>
            <a:r>
              <a:rPr lang="en-CA" dirty="0" smtClean="0"/>
              <a:t> </a:t>
            </a:r>
            <a:r>
              <a:rPr lang="en-CA" b="1" i="1" dirty="0" smtClean="0">
                <a:solidFill>
                  <a:srgbClr val="0070C0"/>
                </a:solidFill>
              </a:rPr>
              <a:t>cascading</a:t>
            </a:r>
            <a:r>
              <a:rPr lang="en-CA" i="1" dirty="0" smtClean="0"/>
              <a:t> conditional statements</a:t>
            </a:r>
            <a:endParaRPr lang="en-CA" dirty="0" smtClean="0"/>
          </a:p>
          <a:p>
            <a:pPr marL="800100" lvl="2" indent="0">
              <a:buNone/>
            </a:pPr>
            <a:r>
              <a:rPr lang="en-CA" dirty="0" smtClean="0">
                <a:latin typeface="Consolas" panose="020B0609020204030204" pitchFamily="49" charset="0"/>
                <a:cs typeface="Consolas" panose="020B0609020204030204" pitchFamily="49" charset="0"/>
              </a:rPr>
              <a:t>if </a:t>
            </a:r>
            <a:r>
              <a:rPr lang="en-CA" dirty="0">
                <a:latin typeface="Consolas" panose="020B0609020204030204" pitchFamily="49" charset="0"/>
                <a:cs typeface="Consolas" panose="020B0609020204030204" pitchFamily="49" charset="0"/>
              </a:rPr>
              <a:t>( </a:t>
            </a:r>
            <a:r>
              <a:rPr lang="en-CA" i="1" dirty="0" smtClean="0">
                <a:solidFill>
                  <a:srgbClr val="FF0000"/>
                </a:solidFill>
                <a:latin typeface="Consolas" panose="020B0609020204030204" pitchFamily="49" charset="0"/>
                <a:cs typeface="Consolas" panose="020B0609020204030204" pitchFamily="49" charset="0"/>
              </a:rPr>
              <a:t>condition-1</a:t>
            </a:r>
            <a:r>
              <a:rPr lang="en-CA" dirty="0" smtClean="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smtClean="0">
                <a:solidFill>
                  <a:srgbClr val="0070C0"/>
                </a:solidFill>
                <a:latin typeface="Consolas" panose="020B0609020204030204" pitchFamily="49" charset="0"/>
                <a:cs typeface="Consolas" panose="020B0609020204030204" pitchFamily="49" charset="0"/>
              </a:rPr>
              <a:t>    // First consequent block</a:t>
            </a:r>
          </a:p>
          <a:p>
            <a:pPr marL="800100" lvl="2" indent="0">
              <a:buNone/>
            </a:pPr>
            <a:r>
              <a:rPr lang="en-CA" dirty="0" smtClean="0">
                <a:solidFill>
                  <a:srgbClr val="0070C0"/>
                </a:solidFill>
                <a:latin typeface="Consolas" panose="020B0609020204030204" pitchFamily="49" charset="0"/>
                <a:cs typeface="Consolas" panose="020B0609020204030204" pitchFamily="49" charset="0"/>
              </a:rPr>
              <a:t>    // Do something</a:t>
            </a:r>
            <a:endParaRPr lang="en-CA" dirty="0">
              <a:solidFill>
                <a:srgbClr val="0070C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if ( </a:t>
            </a:r>
            <a:r>
              <a:rPr lang="en-CA" i="1" dirty="0" smtClean="0">
                <a:solidFill>
                  <a:srgbClr val="FF0000"/>
                </a:solidFill>
                <a:latin typeface="Consolas" panose="020B0609020204030204" pitchFamily="49" charset="0"/>
                <a:cs typeface="Consolas" panose="020B0609020204030204" pitchFamily="49" charset="0"/>
              </a:rPr>
              <a:t>condition-2</a:t>
            </a:r>
            <a:r>
              <a:rPr lang="en-CA" dirty="0" smtClean="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smtClean="0">
                <a:solidFill>
                  <a:srgbClr val="0070C0"/>
                </a:solidFill>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Second </a:t>
            </a:r>
            <a:r>
              <a:rPr lang="en-CA" dirty="0">
                <a:solidFill>
                  <a:srgbClr val="0070C0"/>
                </a:solidFill>
                <a:latin typeface="Consolas" panose="020B0609020204030204" pitchFamily="49" charset="0"/>
                <a:cs typeface="Consolas" panose="020B0609020204030204" pitchFamily="49" charset="0"/>
              </a:rPr>
              <a:t>consequent </a:t>
            </a:r>
            <a:r>
              <a:rPr lang="en-CA" dirty="0" smtClean="0">
                <a:solidFill>
                  <a:srgbClr val="0070C0"/>
                </a:solidFill>
                <a:latin typeface="Consolas" panose="020B0609020204030204" pitchFamily="49" charset="0"/>
                <a:cs typeface="Consolas" panose="020B0609020204030204" pitchFamily="49" charset="0"/>
              </a:rPr>
              <a:t>block</a:t>
            </a:r>
          </a:p>
          <a:p>
            <a:pPr marL="800100" lvl="2" indent="0">
              <a:buNone/>
            </a:pPr>
            <a:r>
              <a:rPr lang="en-CA" dirty="0" smtClean="0">
                <a:solidFill>
                  <a:srgbClr val="0070C0"/>
                </a:solidFill>
                <a:latin typeface="Consolas" panose="020B0609020204030204" pitchFamily="49" charset="0"/>
                <a:cs typeface="Consolas" panose="020B0609020204030204" pitchFamily="49" charset="0"/>
              </a:rPr>
              <a:t>    // Do something else</a:t>
            </a:r>
            <a:endParaRPr lang="en-CA" dirty="0">
              <a:solidFill>
                <a:srgbClr val="0070C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a:t>
            </a:r>
          </a:p>
          <a:p>
            <a:pPr marL="800100" lvl="2" indent="0">
              <a:buNone/>
            </a:pPr>
            <a:r>
              <a:rPr lang="en-CA" dirty="0" smtClean="0">
                <a:solidFill>
                  <a:srgbClr val="0070C0"/>
                </a:solidFill>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Complementary</a:t>
            </a:r>
          </a:p>
          <a:p>
            <a:pPr marL="800100" lvl="2" indent="0">
              <a:buNone/>
            </a:pPr>
            <a:r>
              <a:rPr lang="en-US" dirty="0">
                <a:solidFill>
                  <a:srgbClr val="0070C0"/>
                </a:solidFill>
                <a:latin typeface="Consolas" panose="020B0609020204030204" pitchFamily="49" charset="0"/>
                <a:cs typeface="Consolas" panose="020B0609020204030204" pitchFamily="49" charset="0"/>
              </a:rPr>
              <a:t> </a:t>
            </a:r>
            <a:r>
              <a:rPr lang="en-US" dirty="0" smtClean="0">
                <a:solidFill>
                  <a:srgbClr val="0070C0"/>
                </a:solidFill>
                <a:latin typeface="Consolas" panose="020B0609020204030204" pitchFamily="49" charset="0"/>
                <a:cs typeface="Consolas" panose="020B0609020204030204" pitchFamily="49" charset="0"/>
              </a:rPr>
              <a:t>   //    alternative block</a:t>
            </a:r>
            <a:endParaRPr lang="en-CA" dirty="0" smtClean="0">
              <a:solidFill>
                <a:srgbClr val="0070C0"/>
              </a:solidFill>
              <a:latin typeface="Consolas" panose="020B0609020204030204" pitchFamily="49" charset="0"/>
              <a:cs typeface="Consolas" panose="020B0609020204030204" pitchFamily="49" charset="0"/>
            </a:endParaRPr>
          </a:p>
          <a:p>
            <a:pPr marL="800100" lvl="2" indent="0">
              <a:buNone/>
            </a:pPr>
            <a:r>
              <a:rPr lang="en-CA" dirty="0" smtClean="0">
                <a:solidFill>
                  <a:srgbClr val="0070C0"/>
                </a:solidFill>
                <a:latin typeface="Consolas" panose="020B0609020204030204" pitchFamily="49" charset="0"/>
                <a:cs typeface="Consolas" panose="020B0609020204030204" pitchFamily="49" charset="0"/>
              </a:rPr>
              <a:t>    // Do something else,</a:t>
            </a:r>
          </a:p>
          <a:p>
            <a:pPr marL="800100" lvl="2" indent="0">
              <a:buNone/>
            </a:pPr>
            <a:r>
              <a:rPr lang="en-US" dirty="0">
                <a:solidFill>
                  <a:srgbClr val="0070C0"/>
                </a:solidFill>
                <a:latin typeface="Consolas" panose="020B0609020204030204" pitchFamily="49" charset="0"/>
                <a:cs typeface="Consolas" panose="020B0609020204030204" pitchFamily="49" charset="0"/>
              </a:rPr>
              <a:t> </a:t>
            </a:r>
            <a:r>
              <a:rPr lang="en-US" dirty="0" smtClean="0">
                <a:solidFill>
                  <a:srgbClr val="0070C0"/>
                </a:solidFill>
                <a:latin typeface="Consolas" panose="020B0609020204030204" pitchFamily="49" charset="0"/>
                <a:cs typeface="Consolas" panose="020B0609020204030204" pitchFamily="49" charset="0"/>
              </a:rPr>
              <a:t>   // yet again...</a:t>
            </a:r>
            <a:endParaRPr lang="en-CA" dirty="0">
              <a:solidFill>
                <a:srgbClr val="0070C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pic>
        <p:nvPicPr>
          <p:cNvPr id="9218" name="Picture 2" descr="File:Thailand 484 song kh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103" y="3102259"/>
            <a:ext cx="4019600" cy="3014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45337" y="6073551"/>
            <a:ext cx="3219151" cy="307777"/>
          </a:xfrm>
          <a:prstGeom prst="rect">
            <a:avLst/>
          </a:prstGeom>
        </p:spPr>
        <p:txBody>
          <a:bodyPr wrap="none">
            <a:spAutoFit/>
          </a:bodyPr>
          <a:lstStyle/>
          <a:p>
            <a:r>
              <a:rPr lang="en-CA" sz="1400" dirty="0">
                <a:solidFill>
                  <a:schemeClr val="tx1">
                    <a:lumMod val="50000"/>
                    <a:lumOff val="50000"/>
                  </a:schemeClr>
                </a:solidFill>
                <a:latin typeface="Georgia" panose="02040502050405020303" pitchFamily="18" charset="0"/>
              </a:rPr>
              <a:t> Martin </a:t>
            </a:r>
            <a:r>
              <a:rPr lang="en-CA" sz="1400" dirty="0" err="1" smtClean="0">
                <a:solidFill>
                  <a:schemeClr val="tx1">
                    <a:lumMod val="50000"/>
                    <a:lumOff val="50000"/>
                  </a:schemeClr>
                </a:solidFill>
                <a:latin typeface="Georgia" panose="02040502050405020303" pitchFamily="18" charset="0"/>
              </a:rPr>
              <a:t>Püschel</a:t>
            </a:r>
            <a:r>
              <a:rPr lang="en-CA" sz="1400" dirty="0">
                <a:solidFill>
                  <a:schemeClr val="tx1">
                    <a:lumMod val="50000"/>
                    <a:lumOff val="50000"/>
                  </a:schemeClr>
                </a:solidFill>
                <a:latin typeface="Georgia" panose="02040502050405020303" pitchFamily="18" charset="0"/>
              </a:rPr>
              <a:t>, </a:t>
            </a:r>
            <a:r>
              <a:rPr lang="en-CA" sz="1400" i="1" dirty="0">
                <a:solidFill>
                  <a:schemeClr val="tx1">
                    <a:lumMod val="50000"/>
                    <a:lumOff val="50000"/>
                  </a:schemeClr>
                </a:solidFill>
                <a:latin typeface="Georgia" panose="02040502050405020303" pitchFamily="18" charset="0"/>
              </a:rPr>
              <a:t>Song </a:t>
            </a:r>
            <a:r>
              <a:rPr lang="en-CA" sz="1400" i="1" dirty="0" err="1">
                <a:solidFill>
                  <a:schemeClr val="tx1">
                    <a:lumMod val="50000"/>
                    <a:lumOff val="50000"/>
                  </a:schemeClr>
                </a:solidFill>
                <a:latin typeface="Georgia" panose="02040502050405020303" pitchFamily="18" charset="0"/>
              </a:rPr>
              <a:t>Khon</a:t>
            </a:r>
            <a:r>
              <a:rPr lang="en-CA" sz="1400" i="1" dirty="0">
                <a:solidFill>
                  <a:schemeClr val="tx1">
                    <a:lumMod val="50000"/>
                    <a:lumOff val="50000"/>
                  </a:schemeClr>
                </a:solidFill>
                <a:latin typeface="Georgia" panose="02040502050405020303" pitchFamily="18" charset="0"/>
              </a:rPr>
              <a:t> Waterfall</a:t>
            </a:r>
          </a:p>
        </p:txBody>
      </p:sp>
    </p:spTree>
    <p:extLst>
      <p:ext uri="{BB962C8B-B14F-4D97-AF65-F5344CB8AC3E}">
        <p14:creationId xmlns:p14="http://schemas.microsoft.com/office/powerpoint/2010/main" val="547929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Cascading conditional statements</a:t>
            </a:r>
            <a:endParaRPr lang="en-CA" dirty="0"/>
          </a:p>
        </p:txBody>
      </p:sp>
      <p:sp>
        <p:nvSpPr>
          <p:cNvPr id="3" name="Content Placeholder 2"/>
          <p:cNvSpPr>
            <a:spLocks noGrp="1"/>
          </p:cNvSpPr>
          <p:nvPr>
            <p:ph idx="1"/>
          </p:nvPr>
        </p:nvSpPr>
        <p:spPr>
          <a:xfrm>
            <a:off x="457200" y="1556792"/>
            <a:ext cx="8229600" cy="4525963"/>
          </a:xfrm>
        </p:spPr>
        <p:txBody>
          <a:bodyPr/>
          <a:lstStyle/>
          <a:p>
            <a:r>
              <a:rPr lang="en-CA" dirty="0" smtClean="0"/>
              <a:t>You can have as many conditions as is deemed necessary</a:t>
            </a:r>
          </a:p>
          <a:p>
            <a:pPr marL="0" indent="0">
              <a:buNone/>
            </a:pPr>
            <a:endParaRPr lang="en-CA" dirty="0" smtClean="0"/>
          </a:p>
          <a:p>
            <a:pPr marL="800100" lvl="2" indent="0">
              <a:buNone/>
            </a:pPr>
            <a:r>
              <a:rPr lang="en-CA" dirty="0">
                <a:latin typeface="Consolas" panose="020B0609020204030204" pitchFamily="49" charset="0"/>
                <a:cs typeface="Consolas" panose="020B0609020204030204" pitchFamily="49" charset="0"/>
              </a:rPr>
              <a:t>if ( </a:t>
            </a:r>
            <a:r>
              <a:rPr lang="en-CA" i="1" dirty="0">
                <a:solidFill>
                  <a:srgbClr val="FF0000"/>
                </a:solidFill>
                <a:latin typeface="Consolas" panose="020B0609020204030204" pitchFamily="49" charset="0"/>
                <a:cs typeface="Consolas" panose="020B0609020204030204" pitchFamily="49" charset="0"/>
              </a:rPr>
              <a:t>condition-1</a:t>
            </a:r>
            <a:r>
              <a:rPr lang="en-CA" dirty="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a:solidFill>
                  <a:srgbClr val="0070C0"/>
                </a:solidFill>
                <a:latin typeface="Consolas" panose="020B0609020204030204" pitchFamily="49" charset="0"/>
                <a:cs typeface="Consolas" panose="020B0609020204030204" pitchFamily="49" charset="0"/>
              </a:rPr>
              <a:t>    // First consequent block</a:t>
            </a: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a:t>
            </a:r>
          </a:p>
          <a:p>
            <a:pPr marL="800100" lvl="2" indent="0">
              <a:buNone/>
            </a:pPr>
            <a:r>
              <a:rPr lang="en-CA" dirty="0">
                <a:latin typeface="Consolas" panose="020B0609020204030204" pitchFamily="49" charset="0"/>
                <a:cs typeface="Consolas" panose="020B0609020204030204" pitchFamily="49" charset="0"/>
              </a:rPr>
              <a:t>} else if ( </a:t>
            </a:r>
            <a:r>
              <a:rPr lang="en-CA" i="1" dirty="0">
                <a:solidFill>
                  <a:srgbClr val="FF0000"/>
                </a:solidFill>
                <a:latin typeface="Consolas" panose="020B0609020204030204" pitchFamily="49" charset="0"/>
                <a:cs typeface="Consolas" panose="020B0609020204030204" pitchFamily="49" charset="0"/>
              </a:rPr>
              <a:t>condition-2</a:t>
            </a:r>
            <a:r>
              <a:rPr lang="en-CA" dirty="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a:solidFill>
                  <a:srgbClr val="0070C0"/>
                </a:solidFill>
                <a:latin typeface="Consolas" panose="020B0609020204030204" pitchFamily="49" charset="0"/>
                <a:cs typeface="Consolas" panose="020B0609020204030204" pitchFamily="49" charset="0"/>
              </a:rPr>
              <a:t>    // Second consequent block</a:t>
            </a: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 else</a:t>
            </a:r>
          </a:p>
          <a:p>
            <a:pPr marL="800100" lvl="2" indent="0">
              <a:buNone/>
            </a:pPr>
            <a:r>
              <a:rPr lang="en-CA" dirty="0">
                <a:latin typeface="Consolas" panose="020B0609020204030204" pitchFamily="49" charset="0"/>
                <a:cs typeface="Consolas" panose="020B0609020204030204" pitchFamily="49" charset="0"/>
              </a:rPr>
              <a:t>} else if ( </a:t>
            </a:r>
            <a:r>
              <a:rPr lang="en-CA" i="1" dirty="0" smtClean="0">
                <a:solidFill>
                  <a:srgbClr val="FF0000"/>
                </a:solidFill>
                <a:latin typeface="Consolas" panose="020B0609020204030204" pitchFamily="49" charset="0"/>
                <a:cs typeface="Consolas" panose="020B0609020204030204" pitchFamily="49" charset="0"/>
              </a:rPr>
              <a:t>condition-3</a:t>
            </a:r>
            <a:r>
              <a:rPr lang="en-CA" dirty="0" smtClean="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a:solidFill>
                  <a:srgbClr val="0070C0"/>
                </a:solidFill>
                <a:latin typeface="Consolas" panose="020B0609020204030204" pitchFamily="49" charset="0"/>
                <a:cs typeface="Consolas" panose="020B0609020204030204" pitchFamily="49" charset="0"/>
              </a:rPr>
              <a:t>    // </a:t>
            </a:r>
            <a:r>
              <a:rPr lang="en-CA" dirty="0" smtClean="0">
                <a:solidFill>
                  <a:srgbClr val="0070C0"/>
                </a:solidFill>
                <a:latin typeface="Consolas" panose="020B0609020204030204" pitchFamily="49" charset="0"/>
                <a:cs typeface="Consolas" panose="020B0609020204030204" pitchFamily="49" charset="0"/>
              </a:rPr>
              <a:t>Third </a:t>
            </a:r>
            <a:r>
              <a:rPr lang="en-CA" dirty="0">
                <a:solidFill>
                  <a:srgbClr val="0070C0"/>
                </a:solidFill>
                <a:latin typeface="Consolas" panose="020B0609020204030204" pitchFamily="49" charset="0"/>
                <a:cs typeface="Consolas" panose="020B0609020204030204" pitchFamily="49" charset="0"/>
              </a:rPr>
              <a:t>consequent block</a:t>
            </a: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 else</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a:t>
            </a:r>
          </a:p>
          <a:p>
            <a:pPr marL="800100" lvl="2" indent="0">
              <a:buNone/>
            </a:pPr>
            <a:r>
              <a:rPr lang="en-CA" dirty="0">
                <a:solidFill>
                  <a:srgbClr val="0070C0"/>
                </a:solidFill>
                <a:latin typeface="Consolas" panose="020B0609020204030204" pitchFamily="49" charset="0"/>
                <a:cs typeface="Consolas" panose="020B0609020204030204" pitchFamily="49" charset="0"/>
              </a:rPr>
              <a:t>    // Complementary</a:t>
            </a:r>
          </a:p>
          <a:p>
            <a:pPr marL="800100" lvl="2" indent="0">
              <a:buNone/>
            </a:pPr>
            <a:r>
              <a:rPr lang="en-US" dirty="0">
                <a:solidFill>
                  <a:srgbClr val="0070C0"/>
                </a:solidFill>
                <a:latin typeface="Consolas" panose="020B0609020204030204" pitchFamily="49" charset="0"/>
                <a:cs typeface="Consolas" panose="020B0609020204030204" pitchFamily="49" charset="0"/>
              </a:rPr>
              <a:t>    //    alternative block</a:t>
            </a:r>
            <a:endParaRPr lang="en-CA" dirty="0">
              <a:solidFill>
                <a:srgbClr val="0070C0"/>
              </a:solidFill>
              <a:latin typeface="Consolas" panose="020B0609020204030204" pitchFamily="49" charset="0"/>
              <a:cs typeface="Consolas" panose="020B0609020204030204" pitchFamily="49" charset="0"/>
            </a:endParaRP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 else,</a:t>
            </a:r>
          </a:p>
          <a:p>
            <a:pPr marL="800100" lvl="2" indent="0">
              <a:buNone/>
            </a:pPr>
            <a:r>
              <a:rPr lang="en-US" dirty="0">
                <a:solidFill>
                  <a:srgbClr val="0070C0"/>
                </a:solidFill>
                <a:latin typeface="Consolas" panose="020B0609020204030204" pitchFamily="49" charset="0"/>
                <a:cs typeface="Consolas" panose="020B0609020204030204" pitchFamily="49" charset="0"/>
              </a:rPr>
              <a:t>    // yet again...</a:t>
            </a:r>
            <a:endParaRPr lang="en-CA" dirty="0">
              <a:solidFill>
                <a:srgbClr val="0070C0"/>
              </a:solidFill>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a:t>
            </a:r>
          </a:p>
        </p:txBody>
      </p:sp>
      <p:pic>
        <p:nvPicPr>
          <p:cNvPr id="9218" name="Picture 2" descr="File:Thailand 484 song kh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103" y="3102259"/>
            <a:ext cx="4019600" cy="3014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45337" y="6073551"/>
            <a:ext cx="3219151" cy="307777"/>
          </a:xfrm>
          <a:prstGeom prst="rect">
            <a:avLst/>
          </a:prstGeom>
        </p:spPr>
        <p:txBody>
          <a:bodyPr wrap="none">
            <a:spAutoFit/>
          </a:bodyPr>
          <a:lstStyle/>
          <a:p>
            <a:r>
              <a:rPr lang="en-CA" sz="1400" dirty="0">
                <a:solidFill>
                  <a:schemeClr val="tx1">
                    <a:lumMod val="50000"/>
                    <a:lumOff val="50000"/>
                  </a:schemeClr>
                </a:solidFill>
                <a:latin typeface="Georgia" panose="02040502050405020303" pitchFamily="18" charset="0"/>
              </a:rPr>
              <a:t> Martin </a:t>
            </a:r>
            <a:r>
              <a:rPr lang="en-CA" sz="1400" dirty="0" err="1" smtClean="0">
                <a:solidFill>
                  <a:schemeClr val="tx1">
                    <a:lumMod val="50000"/>
                    <a:lumOff val="50000"/>
                  </a:schemeClr>
                </a:solidFill>
                <a:latin typeface="Georgia" panose="02040502050405020303" pitchFamily="18" charset="0"/>
              </a:rPr>
              <a:t>Püschel</a:t>
            </a:r>
            <a:r>
              <a:rPr lang="en-CA" sz="1400" dirty="0">
                <a:solidFill>
                  <a:schemeClr val="tx1">
                    <a:lumMod val="50000"/>
                    <a:lumOff val="50000"/>
                  </a:schemeClr>
                </a:solidFill>
                <a:latin typeface="Georgia" panose="02040502050405020303" pitchFamily="18" charset="0"/>
              </a:rPr>
              <a:t>, </a:t>
            </a:r>
            <a:r>
              <a:rPr lang="en-CA" sz="1400" i="1" dirty="0">
                <a:solidFill>
                  <a:schemeClr val="tx1">
                    <a:lumMod val="50000"/>
                    <a:lumOff val="50000"/>
                  </a:schemeClr>
                </a:solidFill>
                <a:latin typeface="Georgia" panose="02040502050405020303" pitchFamily="18" charset="0"/>
              </a:rPr>
              <a:t>Song </a:t>
            </a:r>
            <a:r>
              <a:rPr lang="en-CA" sz="1400" i="1" dirty="0" err="1">
                <a:solidFill>
                  <a:schemeClr val="tx1">
                    <a:lumMod val="50000"/>
                    <a:lumOff val="50000"/>
                  </a:schemeClr>
                </a:solidFill>
                <a:latin typeface="Georgia" panose="02040502050405020303" pitchFamily="18" charset="0"/>
              </a:rPr>
              <a:t>Khon</a:t>
            </a:r>
            <a:r>
              <a:rPr lang="en-CA" sz="1400" i="1" dirty="0">
                <a:solidFill>
                  <a:schemeClr val="tx1">
                    <a:lumMod val="50000"/>
                    <a:lumOff val="50000"/>
                  </a:schemeClr>
                </a:solidFill>
                <a:latin typeface="Georgia" panose="02040502050405020303" pitchFamily="18" charset="0"/>
              </a:rPr>
              <a:t> Waterfall</a:t>
            </a:r>
          </a:p>
        </p:txBody>
      </p:sp>
    </p:spTree>
    <p:extLst>
      <p:ext uri="{BB962C8B-B14F-4D97-AF65-F5344CB8AC3E}">
        <p14:creationId xmlns:p14="http://schemas.microsoft.com/office/powerpoint/2010/main" val="2580586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Cascading conditional statements</a:t>
            </a:r>
            <a:endParaRPr lang="en-CA" dirty="0"/>
          </a:p>
        </p:txBody>
      </p:sp>
      <p:sp>
        <p:nvSpPr>
          <p:cNvPr id="3" name="Content Placeholder 2"/>
          <p:cNvSpPr>
            <a:spLocks noGrp="1"/>
          </p:cNvSpPr>
          <p:nvPr>
            <p:ph idx="1"/>
          </p:nvPr>
        </p:nvSpPr>
        <p:spPr>
          <a:xfrm>
            <a:off x="457200" y="1556792"/>
            <a:ext cx="8229600" cy="4525963"/>
          </a:xfrm>
        </p:spPr>
        <p:txBody>
          <a:bodyPr/>
          <a:lstStyle/>
          <a:p>
            <a:r>
              <a:rPr lang="en-CA" dirty="0" smtClean="0"/>
              <a:t>As before, it is not necessary to have a</a:t>
            </a:r>
          </a:p>
          <a:p>
            <a:pPr marL="0" indent="0">
              <a:buNone/>
            </a:pPr>
            <a:r>
              <a:rPr lang="en-CA" dirty="0"/>
              <a:t>	 complementary alternative </a:t>
            </a:r>
            <a:r>
              <a:rPr lang="en-CA" dirty="0" smtClean="0"/>
              <a:t>block</a:t>
            </a:r>
          </a:p>
          <a:p>
            <a:pPr marL="800100" lvl="2" indent="0">
              <a:buNone/>
            </a:pPr>
            <a:r>
              <a:rPr lang="en-CA" dirty="0">
                <a:latin typeface="Consolas" panose="020B0609020204030204" pitchFamily="49" charset="0"/>
                <a:cs typeface="Consolas" panose="020B0609020204030204" pitchFamily="49" charset="0"/>
              </a:rPr>
              <a:t>if ( </a:t>
            </a:r>
            <a:r>
              <a:rPr lang="en-CA" i="1" dirty="0">
                <a:solidFill>
                  <a:srgbClr val="FF0000"/>
                </a:solidFill>
                <a:latin typeface="Consolas" panose="020B0609020204030204" pitchFamily="49" charset="0"/>
                <a:cs typeface="Consolas" panose="020B0609020204030204" pitchFamily="49" charset="0"/>
              </a:rPr>
              <a:t>condition-1</a:t>
            </a:r>
            <a:r>
              <a:rPr lang="en-CA" dirty="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a:solidFill>
                  <a:srgbClr val="0070C0"/>
                </a:solidFill>
                <a:latin typeface="Consolas" panose="020B0609020204030204" pitchFamily="49" charset="0"/>
                <a:cs typeface="Consolas" panose="020B0609020204030204" pitchFamily="49" charset="0"/>
              </a:rPr>
              <a:t>    // First consequent block</a:t>
            </a: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a:t>
            </a:r>
          </a:p>
          <a:p>
            <a:pPr marL="800100" lvl="2" indent="0">
              <a:buNone/>
            </a:pPr>
            <a:r>
              <a:rPr lang="en-CA" dirty="0">
                <a:latin typeface="Consolas" panose="020B0609020204030204" pitchFamily="49" charset="0"/>
                <a:cs typeface="Consolas" panose="020B0609020204030204" pitchFamily="49" charset="0"/>
              </a:rPr>
              <a:t>} else if ( </a:t>
            </a:r>
            <a:r>
              <a:rPr lang="en-CA" i="1" dirty="0">
                <a:solidFill>
                  <a:srgbClr val="FF0000"/>
                </a:solidFill>
                <a:latin typeface="Consolas" panose="020B0609020204030204" pitchFamily="49" charset="0"/>
                <a:cs typeface="Consolas" panose="020B0609020204030204" pitchFamily="49" charset="0"/>
              </a:rPr>
              <a:t>condition-2</a:t>
            </a:r>
            <a:r>
              <a:rPr lang="en-CA" dirty="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a:solidFill>
                  <a:srgbClr val="0070C0"/>
                </a:solidFill>
                <a:latin typeface="Consolas" panose="020B0609020204030204" pitchFamily="49" charset="0"/>
                <a:cs typeface="Consolas" panose="020B0609020204030204" pitchFamily="49" charset="0"/>
              </a:rPr>
              <a:t>    // Second consequent block</a:t>
            </a: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 else</a:t>
            </a:r>
          </a:p>
          <a:p>
            <a:pPr marL="800100" lvl="2" indent="0">
              <a:buNone/>
            </a:pPr>
            <a:r>
              <a:rPr lang="en-CA" dirty="0">
                <a:latin typeface="Consolas" panose="020B0609020204030204" pitchFamily="49" charset="0"/>
                <a:cs typeface="Consolas" panose="020B0609020204030204" pitchFamily="49" charset="0"/>
              </a:rPr>
              <a:t>} else if ( </a:t>
            </a:r>
            <a:r>
              <a:rPr lang="en-CA" i="1" dirty="0">
                <a:solidFill>
                  <a:srgbClr val="FF0000"/>
                </a:solidFill>
                <a:latin typeface="Consolas" panose="020B0609020204030204" pitchFamily="49" charset="0"/>
                <a:cs typeface="Consolas" panose="020B0609020204030204" pitchFamily="49" charset="0"/>
              </a:rPr>
              <a:t>condition-3</a:t>
            </a:r>
            <a:r>
              <a:rPr lang="en-CA" dirty="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a:solidFill>
                  <a:srgbClr val="0070C0"/>
                </a:solidFill>
                <a:latin typeface="Consolas" panose="020B0609020204030204" pitchFamily="49" charset="0"/>
                <a:cs typeface="Consolas" panose="020B0609020204030204" pitchFamily="49" charset="0"/>
              </a:rPr>
              <a:t>    // Third consequent block</a:t>
            </a: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 else</a:t>
            </a:r>
          </a:p>
          <a:p>
            <a:pPr marL="800100" lvl="2" indent="0">
              <a:buNone/>
            </a:pPr>
            <a:r>
              <a:rPr lang="en-CA" dirty="0">
                <a:latin typeface="Consolas" panose="020B0609020204030204" pitchFamily="49" charset="0"/>
                <a:cs typeface="Consolas" panose="020B0609020204030204" pitchFamily="49" charset="0"/>
              </a:rPr>
              <a:t>}</a:t>
            </a:r>
          </a:p>
        </p:txBody>
      </p:sp>
      <p:pic>
        <p:nvPicPr>
          <p:cNvPr id="9218" name="Picture 2" descr="File:Thailand 484 song kh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103" y="3102259"/>
            <a:ext cx="4019600" cy="3014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45337" y="6073551"/>
            <a:ext cx="3219151" cy="307777"/>
          </a:xfrm>
          <a:prstGeom prst="rect">
            <a:avLst/>
          </a:prstGeom>
        </p:spPr>
        <p:txBody>
          <a:bodyPr wrap="none">
            <a:spAutoFit/>
          </a:bodyPr>
          <a:lstStyle/>
          <a:p>
            <a:r>
              <a:rPr lang="en-CA" sz="1400" dirty="0">
                <a:solidFill>
                  <a:schemeClr val="tx1">
                    <a:lumMod val="50000"/>
                    <a:lumOff val="50000"/>
                  </a:schemeClr>
                </a:solidFill>
                <a:latin typeface="Georgia" panose="02040502050405020303" pitchFamily="18" charset="0"/>
              </a:rPr>
              <a:t> Martin </a:t>
            </a:r>
            <a:r>
              <a:rPr lang="en-CA" sz="1400" dirty="0" err="1" smtClean="0">
                <a:solidFill>
                  <a:schemeClr val="tx1">
                    <a:lumMod val="50000"/>
                    <a:lumOff val="50000"/>
                  </a:schemeClr>
                </a:solidFill>
                <a:latin typeface="Georgia" panose="02040502050405020303" pitchFamily="18" charset="0"/>
              </a:rPr>
              <a:t>Püschel</a:t>
            </a:r>
            <a:r>
              <a:rPr lang="en-CA" sz="1400" dirty="0">
                <a:solidFill>
                  <a:schemeClr val="tx1">
                    <a:lumMod val="50000"/>
                    <a:lumOff val="50000"/>
                  </a:schemeClr>
                </a:solidFill>
                <a:latin typeface="Georgia" panose="02040502050405020303" pitchFamily="18" charset="0"/>
              </a:rPr>
              <a:t>, </a:t>
            </a:r>
            <a:r>
              <a:rPr lang="en-CA" sz="1400" i="1" dirty="0">
                <a:solidFill>
                  <a:schemeClr val="tx1">
                    <a:lumMod val="50000"/>
                    <a:lumOff val="50000"/>
                  </a:schemeClr>
                </a:solidFill>
                <a:latin typeface="Georgia" panose="02040502050405020303" pitchFamily="18" charset="0"/>
              </a:rPr>
              <a:t>Song </a:t>
            </a:r>
            <a:r>
              <a:rPr lang="en-CA" sz="1400" i="1" dirty="0" err="1">
                <a:solidFill>
                  <a:schemeClr val="tx1">
                    <a:lumMod val="50000"/>
                    <a:lumOff val="50000"/>
                  </a:schemeClr>
                </a:solidFill>
                <a:latin typeface="Georgia" panose="02040502050405020303" pitchFamily="18" charset="0"/>
              </a:rPr>
              <a:t>Khon</a:t>
            </a:r>
            <a:r>
              <a:rPr lang="en-CA" sz="1400" i="1" dirty="0">
                <a:solidFill>
                  <a:schemeClr val="tx1">
                    <a:lumMod val="50000"/>
                    <a:lumOff val="50000"/>
                  </a:schemeClr>
                </a:solidFill>
                <a:latin typeface="Georgia" panose="02040502050405020303" pitchFamily="18" charset="0"/>
              </a:rPr>
              <a:t> Waterfall</a:t>
            </a:r>
          </a:p>
        </p:txBody>
      </p:sp>
    </p:spTree>
    <p:extLst>
      <p:ext uri="{BB962C8B-B14F-4D97-AF65-F5344CB8AC3E}">
        <p14:creationId xmlns:p14="http://schemas.microsoft.com/office/powerpoint/2010/main" val="718146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i="1" dirty="0" smtClean="0"/>
              <a:t>tent </a:t>
            </a:r>
            <a:r>
              <a:rPr lang="en-CA" dirty="0" smtClean="0"/>
              <a:t>function</a:t>
            </a:r>
            <a:endParaRPr lang="en-CA" dirty="0"/>
          </a:p>
        </p:txBody>
      </p:sp>
      <p:sp>
        <p:nvSpPr>
          <p:cNvPr id="3" name="Content Placeholder 2"/>
          <p:cNvSpPr>
            <a:spLocks noGrp="1"/>
          </p:cNvSpPr>
          <p:nvPr>
            <p:ph idx="1"/>
          </p:nvPr>
        </p:nvSpPr>
        <p:spPr/>
        <p:txBody>
          <a:bodyPr>
            <a:normAutofit lnSpcReduction="10000"/>
          </a:bodyPr>
          <a:lstStyle/>
          <a:p>
            <a:r>
              <a:rPr lang="en-CA" dirty="0" smtClean="0"/>
              <a:t>A </a:t>
            </a:r>
            <a:r>
              <a:rPr lang="en-CA" i="1" dirty="0" smtClean="0"/>
              <a:t>tent function</a:t>
            </a:r>
            <a:r>
              <a:rPr lang="en-CA" dirty="0" smtClean="0"/>
              <a:t> is defined as:</a:t>
            </a:r>
            <a:endParaRPr lang="en-CA" sz="18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926992649"/>
              </p:ext>
            </p:extLst>
          </p:nvPr>
        </p:nvGraphicFramePr>
        <p:xfrm>
          <a:off x="1043608" y="2708920"/>
          <a:ext cx="3157934" cy="1660639"/>
        </p:xfrm>
        <a:graphic>
          <a:graphicData uri="http://schemas.openxmlformats.org/presentationml/2006/ole">
            <mc:AlternateContent xmlns:mc="http://schemas.openxmlformats.org/markup-compatibility/2006">
              <mc:Choice xmlns:v="urn:schemas-microsoft-com:vml" Requires="v">
                <p:oleObj spid="_x0000_s8233" name="Equation" r:id="rId3" imgW="1473120" imgH="774360" progId="Equation.DSMT4">
                  <p:embed/>
                </p:oleObj>
              </mc:Choice>
              <mc:Fallback>
                <p:oleObj name="Equation" r:id="rId3" imgW="1473120" imgH="774360" progId="Equation.DSMT4">
                  <p:embed/>
                  <p:pic>
                    <p:nvPicPr>
                      <p:cNvPr id="0" name=""/>
                      <p:cNvPicPr/>
                      <p:nvPr/>
                    </p:nvPicPr>
                    <p:blipFill>
                      <a:blip r:embed="rId4"/>
                      <a:stretch>
                        <a:fillRect/>
                      </a:stretch>
                    </p:blipFill>
                    <p:spPr>
                      <a:xfrm>
                        <a:off x="1043608" y="2708920"/>
                        <a:ext cx="3157934" cy="1660639"/>
                      </a:xfrm>
                      <a:prstGeom prst="rect">
                        <a:avLst/>
                      </a:prstGeom>
                    </p:spPr>
                  </p:pic>
                </p:oleObj>
              </mc:Fallback>
            </mc:AlternateContent>
          </a:graphicData>
        </a:graphic>
      </p:graphicFrame>
      <p:pic>
        <p:nvPicPr>
          <p:cNvPr id="8219" name="Picture 27" descr="C:\Users\dwharder\Desktop\t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2852936"/>
            <a:ext cx="3174452" cy="115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09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Cascading conditional statements</a:t>
            </a:r>
            <a:endParaRPr lang="en-CA" dirty="0"/>
          </a:p>
        </p:txBody>
      </p:sp>
      <p:sp>
        <p:nvSpPr>
          <p:cNvPr id="3" name="Content Placeholder 2"/>
          <p:cNvSpPr>
            <a:spLocks noGrp="1"/>
          </p:cNvSpPr>
          <p:nvPr>
            <p:ph idx="1"/>
          </p:nvPr>
        </p:nvSpPr>
        <p:spPr/>
        <p:txBody>
          <a:bodyPr/>
          <a:lstStyle/>
          <a:p>
            <a:r>
              <a:rPr lang="en-US" dirty="0"/>
              <a:t>Here is an implementation:</a:t>
            </a:r>
          </a:p>
          <a:p>
            <a:pPr marL="800100" lvl="2" indent="0">
              <a:buNone/>
            </a:pPr>
            <a:r>
              <a:rPr lang="en-US" sz="1200" dirty="0">
                <a:latin typeface="Consolas" panose="020B0609020204030204" pitchFamily="49" charset="0"/>
              </a:rPr>
              <a:t>// Function definitions</a:t>
            </a:r>
          </a:p>
          <a:p>
            <a:pPr marL="800100" lvl="2" indent="0">
              <a:buNone/>
            </a:pPr>
            <a:r>
              <a:rPr lang="en-US" sz="1200" dirty="0" err="1">
                <a:latin typeface="Consolas" panose="020B0609020204030204" pitchFamily="49" charset="0"/>
              </a:rPr>
              <a:t>int</a:t>
            </a:r>
            <a:r>
              <a:rPr lang="en-US" sz="1200" dirty="0">
                <a:latin typeface="Consolas" panose="020B0609020204030204" pitchFamily="49" charset="0"/>
              </a:rPr>
              <a:t> main() {</a:t>
            </a:r>
          </a:p>
          <a:p>
            <a:pPr marL="800100" lvl="2" indent="0">
              <a:buNone/>
            </a:pPr>
            <a:r>
              <a:rPr lang="en-US" sz="1200" dirty="0">
                <a:latin typeface="Consolas" panose="020B0609020204030204" pitchFamily="49" charset="0"/>
              </a:rPr>
              <a:t>    double x{};</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"Enter a number 'x': ";</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cin</a:t>
            </a:r>
            <a:r>
              <a:rPr lang="en-US" sz="1200" dirty="0">
                <a:latin typeface="Consolas" panose="020B0609020204030204" pitchFamily="49" charset="0"/>
              </a:rPr>
              <a:t> &gt;&gt; x;</a:t>
            </a:r>
          </a:p>
          <a:p>
            <a:pPr marL="800100" lvl="2" indent="0">
              <a:buNone/>
            </a:pPr>
            <a:endParaRPr lang="en-US" sz="1200" dirty="0">
              <a:latin typeface="Consolas" panose="020B0609020204030204" pitchFamily="49" charset="0"/>
            </a:endParaRPr>
          </a:p>
          <a:p>
            <a:pPr marL="800100" lvl="2" indent="0">
              <a:buNone/>
            </a:pPr>
            <a:r>
              <a:rPr lang="en-US" sz="1200" dirty="0" smtClean="0">
                <a:latin typeface="Consolas" panose="020B0609020204030204" pitchFamily="49" charset="0"/>
              </a:rPr>
              <a:t>    if </a:t>
            </a:r>
            <a:r>
              <a:rPr lang="en-US" sz="1200" dirty="0">
                <a:latin typeface="Consolas" panose="020B0609020204030204" pitchFamily="49" charset="0"/>
              </a:rPr>
              <a:t>( </a:t>
            </a:r>
            <a:r>
              <a:rPr lang="en-US" sz="1200" b="1" dirty="0">
                <a:solidFill>
                  <a:srgbClr val="FF0000"/>
                </a:solidFill>
                <a:latin typeface="Consolas" panose="020B0609020204030204" pitchFamily="49" charset="0"/>
              </a:rPr>
              <a:t>x </a:t>
            </a:r>
            <a:r>
              <a:rPr lang="en-US" sz="1200" b="1" dirty="0" smtClean="0">
                <a:solidFill>
                  <a:srgbClr val="FF0000"/>
                </a:solidFill>
                <a:latin typeface="Consolas" panose="020B0609020204030204" pitchFamily="49" charset="0"/>
              </a:rPr>
              <a:t>&lt;= -1.0 </a:t>
            </a:r>
            <a:r>
              <a:rPr lang="en-US" sz="1200" dirty="0">
                <a:latin typeface="Consolas" panose="020B0609020204030204" pitchFamily="49" charset="0"/>
              </a:rPr>
              <a:t>) {</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a:t>
            </a:r>
            <a:r>
              <a:rPr lang="en-US" sz="1200" dirty="0" smtClean="0">
                <a:latin typeface="Consolas" panose="020B0609020204030204" pitchFamily="49" charset="0"/>
              </a:rPr>
              <a:t>"tent(x</a:t>
            </a:r>
            <a:r>
              <a:rPr lang="en-US" sz="1200" dirty="0">
                <a:latin typeface="Consolas" panose="020B0609020204030204" pitchFamily="49" charset="0"/>
              </a:rPr>
              <a:t>) = " &lt;&lt; </a:t>
            </a:r>
            <a:r>
              <a:rPr lang="en-US" sz="1200" dirty="0" smtClean="0">
                <a:latin typeface="Consolas" panose="020B0609020204030204" pitchFamily="49" charset="0"/>
              </a:rPr>
              <a:t> 0.0      &lt;&lt;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a:latin typeface="Consolas" panose="020B0609020204030204" pitchFamily="49" charset="0"/>
              </a:rPr>
              <a:t>    } else </a:t>
            </a:r>
            <a:r>
              <a:rPr lang="en-US" sz="1200" dirty="0" smtClean="0">
                <a:latin typeface="Consolas" panose="020B0609020204030204" pitchFamily="49" charset="0"/>
              </a:rPr>
              <a:t>if </a:t>
            </a:r>
            <a:r>
              <a:rPr lang="en-US" sz="1200" dirty="0">
                <a:latin typeface="Consolas" panose="020B0609020204030204" pitchFamily="49" charset="0"/>
              </a:rPr>
              <a:t>( </a:t>
            </a:r>
            <a:r>
              <a:rPr lang="en-US" sz="1200" b="1" dirty="0">
                <a:solidFill>
                  <a:srgbClr val="FF0000"/>
                </a:solidFill>
                <a:latin typeface="Consolas" panose="020B0609020204030204" pitchFamily="49" charset="0"/>
              </a:rPr>
              <a:t>x </a:t>
            </a:r>
            <a:r>
              <a:rPr lang="en-US" sz="1200" b="1" dirty="0" smtClean="0">
                <a:solidFill>
                  <a:srgbClr val="FF0000"/>
                </a:solidFill>
                <a:latin typeface="Consolas" panose="020B0609020204030204" pitchFamily="49" charset="0"/>
              </a:rPr>
              <a:t>&lt;= 0.0 </a:t>
            </a:r>
            <a:r>
              <a:rPr lang="en-US" sz="1200" dirty="0">
                <a:latin typeface="Consolas" panose="020B0609020204030204" pitchFamily="49" charset="0"/>
              </a:rPr>
              <a:t>) {</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a:t>
            </a:r>
            <a:r>
              <a:rPr lang="en-US" sz="1200" dirty="0" smtClean="0">
                <a:latin typeface="Consolas" panose="020B0609020204030204" pitchFamily="49" charset="0"/>
              </a:rPr>
              <a:t>"tent(x</a:t>
            </a:r>
            <a:r>
              <a:rPr lang="en-US" sz="1200" dirty="0">
                <a:latin typeface="Consolas" panose="020B0609020204030204" pitchFamily="49" charset="0"/>
              </a:rPr>
              <a:t>) = " &lt;&lt; </a:t>
            </a:r>
            <a:r>
              <a:rPr lang="en-US" sz="1200" dirty="0" smtClean="0">
                <a:latin typeface="Consolas" panose="020B0609020204030204" pitchFamily="49" charset="0"/>
              </a:rPr>
              <a:t>(x + 1.0) </a:t>
            </a:r>
            <a:r>
              <a:rPr lang="en-US" sz="1200" dirty="0">
                <a:latin typeface="Consolas" panose="020B0609020204030204" pitchFamily="49" charset="0"/>
              </a:rPr>
              <a:t>&lt;&lt;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smtClean="0">
                <a:latin typeface="Consolas" panose="020B0609020204030204" pitchFamily="49" charset="0"/>
              </a:rPr>
              <a:t>    </a:t>
            </a:r>
            <a:r>
              <a:rPr lang="en-US" sz="1200" dirty="0">
                <a:latin typeface="Consolas" panose="020B0609020204030204" pitchFamily="49" charset="0"/>
              </a:rPr>
              <a:t>} else if ( </a:t>
            </a:r>
            <a:r>
              <a:rPr lang="en-US" sz="1200" b="1" dirty="0">
                <a:solidFill>
                  <a:srgbClr val="FF0000"/>
                </a:solidFill>
                <a:latin typeface="Consolas" panose="020B0609020204030204" pitchFamily="49" charset="0"/>
              </a:rPr>
              <a:t>x &lt;= </a:t>
            </a:r>
            <a:r>
              <a:rPr lang="en-US" sz="1200" b="1" dirty="0" smtClean="0">
                <a:solidFill>
                  <a:srgbClr val="FF0000"/>
                </a:solidFill>
                <a:latin typeface="Consolas" panose="020B0609020204030204" pitchFamily="49" charset="0"/>
              </a:rPr>
              <a:t>1.0 </a:t>
            </a:r>
            <a:r>
              <a:rPr lang="en-US" sz="1200" dirty="0">
                <a:latin typeface="Consolas" panose="020B0609020204030204" pitchFamily="49" charset="0"/>
              </a:rPr>
              <a:t>) </a:t>
            </a:r>
            <a:r>
              <a:rPr lang="en-US" sz="1200" dirty="0" smtClean="0">
                <a:latin typeface="Consolas" panose="020B0609020204030204" pitchFamily="49" charset="0"/>
              </a:rPr>
              <a:t>{</a:t>
            </a:r>
          </a:p>
          <a:p>
            <a:pPr marL="800100" lvl="2" indent="0">
              <a:buNone/>
            </a:pPr>
            <a:r>
              <a:rPr lang="en-US" sz="1200" dirty="0" smtClean="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"tent(x) = " &lt;&lt; </a:t>
            </a:r>
            <a:r>
              <a:rPr lang="en-US" sz="1200" dirty="0" smtClean="0">
                <a:latin typeface="Consolas" panose="020B0609020204030204" pitchFamily="49" charset="0"/>
              </a:rPr>
              <a:t>(1.0 - x) </a:t>
            </a:r>
            <a:r>
              <a:rPr lang="en-US" sz="1200" dirty="0">
                <a:latin typeface="Consolas" panose="020B0609020204030204" pitchFamily="49" charset="0"/>
              </a:rPr>
              <a:t>&lt;&lt;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smtClean="0">
                <a:latin typeface="Consolas" panose="020B0609020204030204" pitchFamily="49" charset="0"/>
              </a:rPr>
              <a:t>    } else {</a:t>
            </a:r>
          </a:p>
          <a:p>
            <a:pPr marL="800100" lvl="2" indent="0">
              <a:buNone/>
            </a:pPr>
            <a:r>
              <a:rPr lang="en-US" sz="1200" dirty="0" smtClean="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"tent(x) = " &lt;&lt;  </a:t>
            </a:r>
            <a:r>
              <a:rPr lang="en-US" sz="1200" dirty="0" smtClean="0">
                <a:latin typeface="Consolas" panose="020B0609020204030204" pitchFamily="49" charset="0"/>
              </a:rPr>
              <a:t>0.0      </a:t>
            </a:r>
            <a:r>
              <a:rPr lang="en-US" sz="1200" dirty="0">
                <a:latin typeface="Consolas" panose="020B0609020204030204" pitchFamily="49" charset="0"/>
              </a:rPr>
              <a:t>&lt;&lt;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a:latin typeface="Consolas" panose="020B0609020204030204" pitchFamily="49" charset="0"/>
              </a:rPr>
              <a:t>    }</a:t>
            </a:r>
          </a:p>
          <a:p>
            <a:pPr marL="800100" lvl="2" indent="0">
              <a:buNone/>
            </a:pP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return 0;</a:t>
            </a:r>
          </a:p>
          <a:p>
            <a:pPr marL="800100" lvl="2" indent="0">
              <a:buNone/>
            </a:pPr>
            <a:r>
              <a:rPr lang="en-US" sz="1200" dirty="0">
                <a:latin typeface="Consolas" panose="020B0609020204030204" pitchFamily="49" charset="0"/>
              </a:rPr>
              <a:t>}</a:t>
            </a:r>
          </a:p>
        </p:txBody>
      </p:sp>
      <p:sp>
        <p:nvSpPr>
          <p:cNvPr id="4" name="Rectangle 3"/>
          <p:cNvSpPr/>
          <p:nvPr/>
        </p:nvSpPr>
        <p:spPr>
          <a:xfrm>
            <a:off x="3347864" y="5373216"/>
            <a:ext cx="4903907" cy="646331"/>
          </a:xfrm>
          <a:prstGeom prst="rect">
            <a:avLst/>
          </a:prstGeom>
        </p:spPr>
        <p:txBody>
          <a:bodyPr wrap="none">
            <a:spAutoFit/>
          </a:bodyPr>
          <a:lstStyle/>
          <a:p>
            <a:r>
              <a:rPr lang="en-US" dirty="0" smtClean="0">
                <a:solidFill>
                  <a:srgbClr val="0070C0"/>
                </a:solidFill>
                <a:latin typeface="Georgia" panose="02040502050405020303" pitchFamily="18" charset="0"/>
              </a:rPr>
              <a:t>Once a condition is checked and evaluates</a:t>
            </a:r>
            <a:br>
              <a:rPr lang="en-US" dirty="0" smtClean="0">
                <a:solidFill>
                  <a:srgbClr val="0070C0"/>
                </a:solidFill>
                <a:latin typeface="Georgia" panose="02040502050405020303" pitchFamily="18" charset="0"/>
              </a:rPr>
            </a:br>
            <a:r>
              <a:rPr lang="en-US" dirty="0" smtClean="0">
                <a:solidFill>
                  <a:srgbClr val="0070C0"/>
                </a:solidFill>
                <a:latin typeface="Georgia" panose="02040502050405020303" pitchFamily="18" charset="0"/>
              </a:rPr>
              <a:t>to true, no subsequent conditions are checked</a:t>
            </a:r>
            <a:endParaRPr lang="en-CA" dirty="0">
              <a:solidFill>
                <a:srgbClr val="0070C0"/>
              </a:solidFill>
              <a:latin typeface="Georgia" panose="02040502050405020303" pitchFamily="18" charset="0"/>
            </a:endParaRPr>
          </a:p>
        </p:txBody>
      </p:sp>
      <p:pic>
        <p:nvPicPr>
          <p:cNvPr id="8" name="Picture 27" descr="C:\Users\dwharder\Desktop\t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20" y="1844824"/>
            <a:ext cx="3174452" cy="115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966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the need for executing code conditionally</a:t>
            </a:r>
          </a:p>
          <a:p>
            <a:pPr lvl="1"/>
            <a:r>
              <a:rPr lang="en-CA" dirty="0" smtClean="0"/>
              <a:t>Describe the flow chart and emphasize the purpose of flow charts</a:t>
            </a:r>
          </a:p>
          <a:p>
            <a:pPr lvl="1"/>
            <a:r>
              <a:rPr lang="en-CA" dirty="0" smtClean="0"/>
              <a:t>Describe the conditional statement</a:t>
            </a:r>
          </a:p>
          <a:p>
            <a:pPr lvl="2"/>
            <a:r>
              <a:rPr lang="en-CA" dirty="0" smtClean="0"/>
              <a:t>The absolute-value and max functions</a:t>
            </a:r>
          </a:p>
          <a:p>
            <a:pPr lvl="1"/>
            <a:r>
              <a:rPr lang="en-CA" dirty="0" smtClean="0"/>
              <a:t>Look at multiple conditional statements</a:t>
            </a:r>
          </a:p>
          <a:p>
            <a:pPr lvl="2"/>
            <a:r>
              <a:rPr lang="en-CA" dirty="0" smtClean="0"/>
              <a:t>Clipping and the tent function</a:t>
            </a:r>
          </a:p>
          <a:p>
            <a:pPr lvl="1"/>
            <a:r>
              <a:rPr lang="en-CA" dirty="0" smtClean="0"/>
              <a:t>Finally</a:t>
            </a:r>
            <a:r>
              <a:rPr lang="en-CA" dirty="0" smtClean="0"/>
              <a:t>, concluding with a simulation of the operational amplifier</a:t>
            </a:r>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not to use cascades</a:t>
            </a:r>
            <a:endParaRPr lang="en-CA" dirty="0"/>
          </a:p>
        </p:txBody>
      </p:sp>
      <p:sp>
        <p:nvSpPr>
          <p:cNvPr id="3" name="Content Placeholder 2"/>
          <p:cNvSpPr>
            <a:spLocks noGrp="1"/>
          </p:cNvSpPr>
          <p:nvPr>
            <p:ph idx="1"/>
          </p:nvPr>
        </p:nvSpPr>
        <p:spPr/>
        <p:txBody>
          <a:bodyPr/>
          <a:lstStyle/>
          <a:p>
            <a:r>
              <a:rPr lang="en-CA" dirty="0" smtClean="0"/>
              <a:t>Novice programmers sometimes want to emphasize the conditional checks:</a:t>
            </a:r>
          </a:p>
          <a:p>
            <a:pPr marL="800100" lvl="2" indent="0">
              <a:buNone/>
            </a:pPr>
            <a:endParaRPr lang="en-CA" dirty="0" smtClean="0">
              <a:latin typeface="Consolas" panose="020B0609020204030204" pitchFamily="49" charset="0"/>
              <a:cs typeface="Consolas" panose="020B0609020204030204" pitchFamily="49" charset="0"/>
            </a:endParaRPr>
          </a:p>
          <a:p>
            <a:pPr marL="285750"/>
            <a:endParaRPr lang="en-CA" dirty="0">
              <a:latin typeface="Consolas" panose="020B0609020204030204" pitchFamily="49" charset="0"/>
            </a:endParaRPr>
          </a:p>
          <a:p>
            <a:pPr marL="285750"/>
            <a:endParaRPr lang="en-CA" dirty="0" smtClean="0">
              <a:latin typeface="Consolas" panose="020B0609020204030204" pitchFamily="49" charset="0"/>
            </a:endParaRPr>
          </a:p>
          <a:p>
            <a:pPr marL="285750"/>
            <a:endParaRPr lang="en-CA" dirty="0">
              <a:latin typeface="Consolas" panose="020B0609020204030204" pitchFamily="49" charset="0"/>
            </a:endParaRPr>
          </a:p>
          <a:p>
            <a:pPr marL="285750"/>
            <a:endParaRPr lang="en-CA" dirty="0" smtClean="0">
              <a:latin typeface="Consolas" panose="020B0609020204030204" pitchFamily="49" charset="0"/>
            </a:endParaRPr>
          </a:p>
          <a:p>
            <a:pPr marL="285750"/>
            <a:r>
              <a:rPr lang="en-CA" dirty="0" smtClean="0"/>
              <a:t>Don’t do this:</a:t>
            </a:r>
          </a:p>
          <a:p>
            <a:pPr marL="685800" lvl="1"/>
            <a:r>
              <a:rPr lang="en-CA" dirty="0" smtClean="0"/>
              <a:t>The second condition is complementary to the first</a:t>
            </a:r>
          </a:p>
          <a:p>
            <a:pPr marL="685800" lvl="1"/>
            <a:r>
              <a:rPr lang="en-CA" dirty="0" smtClean="0"/>
              <a:t>Experienced programmers reading this will be confused</a:t>
            </a:r>
          </a:p>
          <a:p>
            <a:pPr marL="1085850" lvl="2"/>
            <a:r>
              <a:rPr lang="en-CA" dirty="0" smtClean="0"/>
              <a:t>They expect that there are some values of </a:t>
            </a:r>
            <a:r>
              <a:rPr lang="en-CA" dirty="0" smtClean="0">
                <a:latin typeface="Consolas" panose="020B0609020204030204" pitchFamily="49" charset="0"/>
                <a:cs typeface="Consolas" panose="020B0609020204030204" pitchFamily="49" charset="0"/>
              </a:rPr>
              <a:t>x</a:t>
            </a:r>
            <a:r>
              <a:rPr lang="en-CA" dirty="0" smtClean="0"/>
              <a:t> that satisfy neither condition</a:t>
            </a:r>
          </a:p>
          <a:p>
            <a:pPr marL="685800" lvl="1"/>
            <a:r>
              <a:rPr lang="en-CA" dirty="0" smtClean="0"/>
              <a:t>Maintenance becomes more difficult</a:t>
            </a:r>
          </a:p>
        </p:txBody>
      </p:sp>
      <p:sp>
        <p:nvSpPr>
          <p:cNvPr id="6" name="Rectangle 5"/>
          <p:cNvSpPr/>
          <p:nvPr/>
        </p:nvSpPr>
        <p:spPr>
          <a:xfrm>
            <a:off x="5148064" y="2276872"/>
            <a:ext cx="3456384" cy="132343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if </a:t>
            </a:r>
            <a:r>
              <a:rPr lang="en-CA" sz="1600" dirty="0">
                <a:latin typeface="Consolas" panose="020B0609020204030204" pitchFamily="49" charset="0"/>
                <a:cs typeface="Consolas" panose="020B0609020204030204" pitchFamily="49" charset="0"/>
              </a:rPr>
              <a:t>( x == 0 ) {</a:t>
            </a:r>
          </a:p>
          <a:p>
            <a:pPr indent="-114300"/>
            <a:r>
              <a:rPr lang="en-CA" sz="1600" dirty="0" smtClean="0">
                <a:latin typeface="Consolas" panose="020B0609020204030204" pitchFamily="49" charset="0"/>
                <a:cs typeface="Consolas" panose="020B0609020204030204" pitchFamily="49" charset="0"/>
              </a:rPr>
              <a:t>    // </a:t>
            </a:r>
            <a:r>
              <a:rPr lang="en-CA" sz="1600" dirty="0">
                <a:latin typeface="Consolas" panose="020B0609020204030204" pitchFamily="49" charset="0"/>
                <a:cs typeface="Consolas" panose="020B0609020204030204" pitchFamily="49" charset="0"/>
              </a:rPr>
              <a:t>Do something...</a:t>
            </a: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else if ( x != 0 ) {</a:t>
            </a: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Do something else...</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7" name="Rectangle 6"/>
          <p:cNvSpPr/>
          <p:nvPr/>
        </p:nvSpPr>
        <p:spPr>
          <a:xfrm>
            <a:off x="1547664" y="2277774"/>
            <a:ext cx="3456384" cy="132343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if </a:t>
            </a:r>
            <a:r>
              <a:rPr lang="en-CA" sz="1600" dirty="0">
                <a:latin typeface="Consolas" panose="020B0609020204030204" pitchFamily="49" charset="0"/>
                <a:cs typeface="Consolas" panose="020B0609020204030204" pitchFamily="49" charset="0"/>
              </a:rPr>
              <a:t>( x </a:t>
            </a:r>
            <a:r>
              <a:rPr lang="en-CA" sz="1600" dirty="0" smtClean="0">
                <a:latin typeface="Consolas" panose="020B0609020204030204" pitchFamily="49" charset="0"/>
                <a:cs typeface="Consolas" panose="020B0609020204030204" pitchFamily="49" charset="0"/>
              </a:rPr>
              <a:t>&lt;= </a:t>
            </a:r>
            <a:r>
              <a:rPr lang="en-CA" sz="1600" dirty="0">
                <a:latin typeface="Consolas" panose="020B0609020204030204" pitchFamily="49" charset="0"/>
                <a:cs typeface="Consolas" panose="020B0609020204030204" pitchFamily="49" charset="0"/>
              </a:rPr>
              <a:t>0 ) {</a:t>
            </a:r>
          </a:p>
          <a:p>
            <a:pPr indent="-114300"/>
            <a:r>
              <a:rPr lang="en-CA" sz="1600" dirty="0" smtClean="0">
                <a:latin typeface="Consolas" panose="020B0609020204030204" pitchFamily="49" charset="0"/>
                <a:cs typeface="Consolas" panose="020B0609020204030204" pitchFamily="49" charset="0"/>
              </a:rPr>
              <a:t>    // </a:t>
            </a:r>
            <a:r>
              <a:rPr lang="en-CA" sz="1600" dirty="0">
                <a:latin typeface="Consolas" panose="020B0609020204030204" pitchFamily="49" charset="0"/>
                <a:cs typeface="Consolas" panose="020B0609020204030204" pitchFamily="49" charset="0"/>
              </a:rPr>
              <a:t>Do something...</a:t>
            </a: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else if ( x &gt;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0 ) {</a:t>
            </a: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Do something else...</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27668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errors with cascades</a:t>
            </a:r>
            <a:endParaRPr lang="en-CA" dirty="0"/>
          </a:p>
        </p:txBody>
      </p:sp>
      <p:sp>
        <p:nvSpPr>
          <p:cNvPr id="3" name="Content Placeholder 2"/>
          <p:cNvSpPr>
            <a:spLocks noGrp="1"/>
          </p:cNvSpPr>
          <p:nvPr>
            <p:ph idx="1"/>
          </p:nvPr>
        </p:nvSpPr>
        <p:spPr/>
        <p:txBody>
          <a:bodyPr>
            <a:normAutofit lnSpcReduction="10000"/>
          </a:bodyPr>
          <a:lstStyle/>
          <a:p>
            <a:r>
              <a:rPr lang="en-CA" dirty="0" smtClean="0"/>
              <a:t>Consider this code:</a:t>
            </a:r>
          </a:p>
          <a:p>
            <a:pPr marL="1257300" lvl="3" indent="0">
              <a:buNone/>
            </a:pPr>
            <a:r>
              <a:rPr lang="en-CA" dirty="0" smtClean="0">
                <a:latin typeface="Consolas" panose="020B0609020204030204" pitchFamily="49" charset="0"/>
                <a:cs typeface="Consolas" panose="020B0609020204030204" pitchFamily="49" charset="0"/>
              </a:rPr>
              <a:t>if ( x &lt; -1.0 ) {</a:t>
            </a:r>
          </a:p>
          <a:p>
            <a:pPr marL="1257300" lvl="3"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cout</a:t>
            </a:r>
            <a:r>
              <a:rPr lang="en-CA" dirty="0" smtClean="0">
                <a:latin typeface="Consolas" panose="020B0609020204030204" pitchFamily="49" charset="0"/>
                <a:cs typeface="Consolas" panose="020B0609020204030204" pitchFamily="49" charset="0"/>
              </a:rPr>
              <a:t> &lt;&lt;  0.0</a:t>
            </a: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else if ( x &lt; </a:t>
            </a:r>
            <a:r>
              <a:rPr lang="en-CA" dirty="0">
                <a:latin typeface="Consolas" panose="020B0609020204030204" pitchFamily="49" charset="0"/>
                <a:cs typeface="Consolas" panose="020B0609020204030204" pitchFamily="49" charset="0"/>
              </a:rPr>
              <a:t>0.0 </a:t>
            </a:r>
            <a:r>
              <a:rPr lang="en-CA" dirty="0" smtClean="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1.0;</a:t>
            </a:r>
            <a:endParaRPr lang="en-CA" dirty="0" smtClean="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else if ( x &gt; </a:t>
            </a:r>
            <a:r>
              <a:rPr lang="en-CA" dirty="0">
                <a:latin typeface="Consolas" panose="020B0609020204030204" pitchFamily="49" charset="0"/>
                <a:cs typeface="Consolas" panose="020B0609020204030204" pitchFamily="49" charset="0"/>
              </a:rPr>
              <a:t>0.0 </a:t>
            </a:r>
            <a:r>
              <a:rPr lang="en-CA" dirty="0" smtClean="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&lt;&lt;  1.0</a:t>
            </a: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else if ( x &gt; </a:t>
            </a:r>
            <a:r>
              <a:rPr lang="en-CA" dirty="0">
                <a:latin typeface="Consolas" panose="020B0609020204030204" pitchFamily="49" charset="0"/>
                <a:cs typeface="Consolas" panose="020B0609020204030204" pitchFamily="49" charset="0"/>
              </a:rPr>
              <a:t>1.0 </a:t>
            </a:r>
            <a:r>
              <a:rPr lang="en-CA" dirty="0" smtClean="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dirty="0" smtClean="0">
                <a:latin typeface="Consolas" panose="020B0609020204030204" pitchFamily="49" charset="0"/>
                <a:cs typeface="Consolas" panose="020B0609020204030204" pitchFamily="49" charset="0"/>
              </a:rPr>
              <a:t> 0.0</a:t>
            </a: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else {</a:t>
            </a: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dirty="0" smtClean="0">
                <a:latin typeface="Consolas" panose="020B0609020204030204" pitchFamily="49" charset="0"/>
                <a:cs typeface="Consolas" panose="020B0609020204030204" pitchFamily="49" charset="0"/>
              </a:rPr>
              <a:t> 0.0</a:t>
            </a: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a:t>
            </a:r>
          </a:p>
          <a:p>
            <a:pPr marL="0" lvl="0" indent="0">
              <a:buNone/>
            </a:pPr>
            <a:endParaRPr lang="en-CA" dirty="0" smtClean="0">
              <a:solidFill>
                <a:prstClr val="black"/>
              </a:solidFill>
            </a:endParaRPr>
          </a:p>
          <a:p>
            <a:pPr lvl="0"/>
            <a:r>
              <a:rPr lang="en-CA" dirty="0" smtClean="0">
                <a:solidFill>
                  <a:prstClr val="black"/>
                </a:solidFill>
              </a:rPr>
              <a:t>What are the errors in this cascade?</a:t>
            </a:r>
            <a:endParaRPr lang="en-CA" dirty="0">
              <a:solidFill>
                <a:prstClr val="black"/>
              </a:solidFill>
            </a:endParaRPr>
          </a:p>
          <a:p>
            <a:pPr marL="1257300" lvl="3" indent="0">
              <a:buNone/>
            </a:pPr>
            <a:endParaRPr lang="en-CA" dirty="0" smtClean="0">
              <a:latin typeface="Consolas" panose="020B0609020204030204" pitchFamily="49" charset="0"/>
              <a:cs typeface="Consolas" panose="020B0609020204030204" pitchFamily="49" charset="0"/>
            </a:endParaRPr>
          </a:p>
        </p:txBody>
      </p:sp>
      <p:pic>
        <p:nvPicPr>
          <p:cNvPr id="4" name="Picture 2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6056" y="2708920"/>
            <a:ext cx="3159258" cy="172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499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format of a conditional statement:</a:t>
            </a:r>
          </a:p>
          <a:p>
            <a:pPr lvl="2"/>
            <a:r>
              <a:rPr lang="en-CA" dirty="0" smtClean="0"/>
              <a:t>A Boolean-valued condition</a:t>
            </a:r>
          </a:p>
          <a:p>
            <a:pPr lvl="2"/>
            <a:r>
              <a:rPr lang="en-CA" dirty="0" smtClean="0"/>
              <a:t>A consequent block of statements to be executed if the condition is </a:t>
            </a:r>
            <a:r>
              <a:rPr lang="en-CA" dirty="0" smtClean="0">
                <a:latin typeface="Consolas" panose="020B0609020204030204" pitchFamily="49" charset="0"/>
                <a:cs typeface="Consolas" panose="020B0609020204030204" pitchFamily="49" charset="0"/>
              </a:rPr>
              <a:t>true</a:t>
            </a:r>
            <a:endParaRPr lang="en-CA" dirty="0" smtClean="0"/>
          </a:p>
          <a:p>
            <a:pPr lvl="2"/>
            <a:r>
              <a:rPr lang="en-CA" dirty="0" smtClean="0"/>
              <a:t>An alternative block of statements to be executed if the condition is </a:t>
            </a: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p>
            <a:pPr lvl="1"/>
            <a:r>
              <a:rPr lang="en-US" dirty="0" smtClean="0"/>
              <a:t>Know that the condition may be a comparison:</a:t>
            </a:r>
          </a:p>
          <a:p>
            <a:pPr lvl="2"/>
            <a:r>
              <a:rPr lang="en-US" dirty="0" smtClean="0"/>
              <a:t>One of six comparison operators with two operands</a:t>
            </a:r>
          </a:p>
          <a:p>
            <a:pPr lvl="1"/>
            <a:r>
              <a:rPr lang="en-US" dirty="0" smtClean="0"/>
              <a:t>Understand alternative block is not required</a:t>
            </a:r>
          </a:p>
          <a:p>
            <a:pPr lvl="1"/>
            <a:r>
              <a:rPr lang="en-US" dirty="0" smtClean="0"/>
              <a:t>Know how to have a cascading conditional statement with two or more conditions, each with their own associated block of statements</a:t>
            </a:r>
            <a:endParaRPr lang="en-CA" dirty="0" smtClean="0"/>
          </a:p>
          <a:p>
            <a:pPr marL="457200" lvl="1"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lvl="0" indent="0">
              <a:buNone/>
            </a:pPr>
            <a:r>
              <a:rPr lang="en-CA" sz="1800" dirty="0">
                <a:solidFill>
                  <a:prstClr val="black"/>
                </a:solidFill>
              </a:rPr>
              <a:t>[1]	Wikipedia</a:t>
            </a:r>
          </a:p>
          <a:p>
            <a:pPr marL="0" lvl="0" indent="0">
              <a:buNone/>
            </a:pPr>
            <a:r>
              <a:rPr lang="en-CA" sz="1800" dirty="0">
                <a:solidFill>
                  <a:prstClr val="black"/>
                </a:solidFill>
              </a:rPr>
              <a:t>	</a:t>
            </a:r>
            <a:r>
              <a:rPr lang="en-CA" sz="1700" dirty="0">
                <a:solidFill>
                  <a:prstClr val="black"/>
                </a:solidFill>
                <a:hlinkClick r:id="rId2"/>
              </a:rPr>
              <a:t>https://en.wikipedia.org/wiki/Conditional_(computer_programming)</a:t>
            </a:r>
            <a:endParaRPr lang="en-CA" sz="1700" dirty="0">
              <a:solidFill>
                <a:prstClr val="black"/>
              </a:solidFill>
            </a:endParaRPr>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lstStyle/>
          <a:p>
            <a:r>
              <a:rPr lang="en-CA" dirty="0" smtClean="0"/>
              <a:t>In programming, we can </a:t>
            </a:r>
            <a:r>
              <a:rPr lang="en-CA" i="1" dirty="0" smtClean="0"/>
              <a:t>conditionally</a:t>
            </a:r>
            <a:r>
              <a:rPr lang="en-CA" dirty="0" smtClean="0"/>
              <a:t> execute code if some condition—a Boolean-valued statement—is satisfied (i.e., </a:t>
            </a:r>
            <a:r>
              <a:rPr lang="en-CA" dirty="0" smtClean="0">
                <a:latin typeface="Consolas" panose="020B0609020204030204" pitchFamily="49" charset="0"/>
                <a:cs typeface="Consolas" panose="020B0609020204030204" pitchFamily="49" charset="0"/>
              </a:rPr>
              <a:t>true</a:t>
            </a:r>
            <a:r>
              <a:rPr lang="en-CA" dirty="0" smtClean="0"/>
              <a:t>)</a:t>
            </a:r>
          </a:p>
          <a:p>
            <a:pPr marL="0" indent="0">
              <a:buNone/>
            </a:pPr>
            <a:endParaRPr lang="en-CA" dirty="0"/>
          </a:p>
        </p:txBody>
      </p:sp>
      <p:pic>
        <p:nvPicPr>
          <p:cNvPr id="6" name="Picture 2" descr="https://ece.uwaterloo.ca/~ece050/014a/img/probl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20364"/>
            <a:ext cx="5471780" cy="417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57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lstStyle/>
          <a:p>
            <a:r>
              <a:rPr lang="en-CA" dirty="0" smtClean="0"/>
              <a:t>Up to this point, we have focused on examples with </a:t>
            </a:r>
            <a:r>
              <a:rPr lang="en-CA" i="1" dirty="0" smtClean="0"/>
              <a:t>serial </a:t>
            </a:r>
            <a:r>
              <a:rPr lang="en-CA" dirty="0" smtClean="0"/>
              <a:t>execution</a:t>
            </a:r>
          </a:p>
          <a:p>
            <a:pPr lvl="1"/>
            <a:r>
              <a:rPr lang="en-US" dirty="0" smtClean="0"/>
              <a:t>Each statement in the program is executed one statement at time</a:t>
            </a:r>
          </a:p>
          <a:p>
            <a:pPr lvl="1"/>
            <a:endParaRPr lang="en-US" dirty="0"/>
          </a:p>
          <a:p>
            <a:r>
              <a:rPr lang="en-US" dirty="0" smtClean="0"/>
              <a:t>Suppose we only want to execute a statement if a condition is true</a:t>
            </a:r>
          </a:p>
          <a:p>
            <a:pPr lvl="1"/>
            <a:r>
              <a:rPr lang="en-US" dirty="0" smtClean="0"/>
              <a:t>For example, we may ask the user for a value and then execute code based on that value</a:t>
            </a:r>
          </a:p>
        </p:txBody>
      </p:sp>
    </p:spTree>
    <p:custDataLst>
      <p:tags r:id="rId1"/>
    </p:custDataLst>
    <p:extLst>
      <p:ext uri="{BB962C8B-B14F-4D97-AF65-F5344CB8AC3E}">
        <p14:creationId xmlns:p14="http://schemas.microsoft.com/office/powerpoint/2010/main" val="976069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lstStyle/>
          <a:p>
            <a:r>
              <a:rPr lang="en-US" dirty="0" smtClean="0"/>
              <a:t>Here is an example:</a:t>
            </a:r>
          </a:p>
          <a:p>
            <a:pPr marL="800100" lvl="2" indent="0">
              <a:buNone/>
            </a:pPr>
            <a:r>
              <a:rPr lang="en-US" sz="1400" dirty="0" smtClean="0">
                <a:latin typeface="Consolas" panose="020B0609020204030204" pitchFamily="49" charset="0"/>
              </a:rPr>
              <a:t>#include &lt;</a:t>
            </a:r>
            <a:r>
              <a:rPr lang="en-US" sz="1400" dirty="0" err="1" smtClean="0">
                <a:latin typeface="Consolas" panose="020B0609020204030204" pitchFamily="49" charset="0"/>
              </a:rPr>
              <a:t>iostream</a:t>
            </a:r>
            <a:r>
              <a:rPr lang="en-US" sz="1400" dirty="0" smtClean="0">
                <a:latin typeface="Consolas" panose="020B0609020204030204" pitchFamily="49" charset="0"/>
              </a:rPr>
              <a:t>&gt;</a:t>
            </a: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Function declarations</a:t>
            </a:r>
          </a:p>
          <a:p>
            <a:pPr marL="800100" lvl="2"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a:t>
            </a: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Function definitions</a:t>
            </a:r>
          </a:p>
          <a:p>
            <a:pPr marL="800100" lvl="2"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double x{};</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a number 'x':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x;</a:t>
            </a:r>
          </a:p>
          <a:p>
            <a:pPr marL="800100" lvl="2" indent="0">
              <a:buNone/>
            </a:pPr>
            <a:endParaRPr lang="en-US" sz="1400" dirty="0" smtClean="0">
              <a:latin typeface="Consolas" panose="020B0609020204030204" pitchFamily="49" charset="0"/>
            </a:endParaRPr>
          </a:p>
          <a:p>
            <a:pPr marL="800100" lvl="2" indent="0">
              <a:buNone/>
            </a:pPr>
            <a:r>
              <a:rPr lang="en-US" sz="1400" dirty="0" smtClean="0">
                <a:latin typeface="Consolas" panose="020B0609020204030204" pitchFamily="49" charset="0"/>
              </a:rPr>
              <a:t>    if ( x &gt;= 0 ) {</a:t>
            </a:r>
          </a:p>
          <a:p>
            <a:pPr marL="800100" lvl="2" indent="0">
              <a:buNone/>
            </a:pPr>
            <a:r>
              <a:rPr lang="en-US" sz="1400" dirty="0" smtClean="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"|x| = </a:t>
            </a:r>
            <a:r>
              <a:rPr lang="en-US" sz="1400" dirty="0" smtClean="0">
                <a:latin typeface="Consolas" panose="020B0609020204030204" pitchFamily="49" charset="0"/>
              </a:rPr>
              <a:t>" &lt;&lt;   x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 else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"|x| = " &lt;&lt; (-x)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return 0;</a:t>
            </a:r>
          </a:p>
          <a:p>
            <a:pPr marL="800100" lvl="2" indent="0">
              <a:buNone/>
            </a:pPr>
            <a:r>
              <a:rPr lang="en-US" sz="1400" dirty="0" smtClean="0">
                <a:latin typeface="Consolas" panose="020B0609020204030204" pitchFamily="49" charset="0"/>
              </a:rPr>
              <a:t>}</a:t>
            </a:r>
            <a:endParaRPr lang="en-US" sz="1400" dirty="0">
              <a:latin typeface="Consolas" panose="020B0609020204030204" pitchFamily="49" charset="0"/>
            </a:endParaRPr>
          </a:p>
        </p:txBody>
      </p:sp>
      <p:sp>
        <p:nvSpPr>
          <p:cNvPr id="4" name="TextBox 3"/>
          <p:cNvSpPr txBox="1"/>
          <p:nvPr/>
        </p:nvSpPr>
        <p:spPr>
          <a:xfrm>
            <a:off x="3779911" y="2060848"/>
            <a:ext cx="5261377" cy="830997"/>
          </a:xfrm>
          <a:prstGeom prst="rect">
            <a:avLst/>
          </a:prstGeom>
          <a:noFill/>
        </p:spPr>
        <p:txBody>
          <a:bodyPr wrap="none" rtlCol="0">
            <a:spAutoFit/>
          </a:bodyPr>
          <a:lstStyle/>
          <a:p>
            <a:r>
              <a:rPr lang="en-US" sz="1600" dirty="0" smtClean="0">
                <a:solidFill>
                  <a:srgbClr val="0070C0"/>
                </a:solidFill>
                <a:latin typeface="Georgia" panose="02040502050405020303" pitchFamily="18" charset="0"/>
              </a:rPr>
              <a:t>If the user entered a positive number,</a:t>
            </a:r>
          </a:p>
          <a:p>
            <a:r>
              <a:rPr lang="en-US" sz="1600" dirty="0">
                <a:solidFill>
                  <a:srgbClr val="0070C0"/>
                </a:solidFill>
                <a:latin typeface="Georgia" panose="02040502050405020303" pitchFamily="18" charset="0"/>
              </a:rPr>
              <a:t> </a:t>
            </a:r>
            <a:r>
              <a:rPr lang="en-US" sz="1600" dirty="0" smtClean="0">
                <a:solidFill>
                  <a:srgbClr val="0070C0"/>
                </a:solidFill>
                <a:latin typeface="Georgia" panose="02040502050405020303" pitchFamily="18" charset="0"/>
              </a:rPr>
              <a:t>   the first block of statements is executed;</a:t>
            </a:r>
          </a:p>
          <a:p>
            <a:r>
              <a:rPr lang="en-US" sz="1600" dirty="0" smtClean="0">
                <a:solidFill>
                  <a:srgbClr val="0070C0"/>
                </a:solidFill>
                <a:latin typeface="Georgia" panose="02040502050405020303" pitchFamily="18" charset="0"/>
              </a:rPr>
              <a:t>    otherwise, the second block of statements is executed.</a:t>
            </a:r>
            <a:endParaRPr lang="en-CA" sz="1600" dirty="0">
              <a:solidFill>
                <a:srgbClr val="0070C0"/>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685284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normAutofit lnSpcReduction="10000"/>
          </a:bodyPr>
          <a:lstStyle/>
          <a:p>
            <a:pPr algn="l"/>
            <a:r>
              <a:rPr lang="en-CA" dirty="0" smtClean="0"/>
              <a:t>In order to choose which block of code to execute based on a given condition, we use a conditional statement:</a:t>
            </a:r>
          </a:p>
          <a:p>
            <a:pPr marL="0" indent="0" algn="l">
              <a:buNone/>
            </a:pPr>
            <a:r>
              <a:rPr lang="en-CA" dirty="0" smtClean="0">
                <a:latin typeface="Consolas" panose="020B0609020204030204" pitchFamily="49" charset="0"/>
                <a:cs typeface="Consolas" panose="020B0609020204030204" pitchFamily="49" charset="0"/>
              </a:rPr>
              <a:t>	if ( </a:t>
            </a:r>
            <a:r>
              <a:rPr lang="en-CA" i="1" dirty="0" smtClean="0">
                <a:solidFill>
                  <a:srgbClr val="0070C0"/>
                </a:solidFill>
                <a:latin typeface="Consolas" panose="020B0609020204030204" pitchFamily="49" charset="0"/>
                <a:cs typeface="Consolas" panose="020B0609020204030204" pitchFamily="49" charset="0"/>
              </a:rPr>
              <a:t>Boolean-valued condition</a:t>
            </a:r>
            <a:r>
              <a:rPr lang="en-CA" dirty="0" smtClean="0">
                <a:solidFill>
                  <a:srgbClr val="0070C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smtClean="0">
                <a:solidFill>
                  <a:srgbClr val="00B050"/>
                </a:solidFill>
                <a:latin typeface="Consolas" panose="020B0609020204030204" pitchFamily="49" charset="0"/>
                <a:cs typeface="Consolas" panose="020B0609020204030204" pitchFamily="49" charset="0"/>
              </a:rPr>
              <a:t>{</a:t>
            </a:r>
          </a:p>
          <a:p>
            <a:pPr marL="0" indent="0" algn="l">
              <a:buNone/>
            </a:pPr>
            <a:r>
              <a:rPr lang="en-CA" dirty="0">
                <a:solidFill>
                  <a:srgbClr val="00B050"/>
                </a:solidFill>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    // </a:t>
            </a:r>
            <a:r>
              <a:rPr lang="en-CA" i="1" dirty="0" smtClean="0">
                <a:solidFill>
                  <a:srgbClr val="00B050"/>
                </a:solidFill>
                <a:latin typeface="Consolas" panose="020B0609020204030204" pitchFamily="49" charset="0"/>
                <a:cs typeface="Consolas" panose="020B0609020204030204" pitchFamily="49" charset="0"/>
              </a:rPr>
              <a:t>The consequent block or body of statements</a:t>
            </a:r>
          </a:p>
          <a:p>
            <a:pPr marL="0" indent="0" algn="l">
              <a:buNone/>
            </a:pPr>
            <a:r>
              <a:rPr lang="en-CA" i="1" dirty="0">
                <a:solidFill>
                  <a:srgbClr val="00B050"/>
                </a:solidFill>
                <a:latin typeface="Consolas" panose="020B0609020204030204" pitchFamily="49" charset="0"/>
                <a:cs typeface="Consolas" panose="020B0609020204030204" pitchFamily="49" charset="0"/>
              </a:rPr>
              <a:t>	</a:t>
            </a:r>
            <a:r>
              <a:rPr lang="en-CA" i="1" dirty="0" smtClean="0">
                <a:solidFill>
                  <a:srgbClr val="00B050"/>
                </a:solidFill>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 </a:t>
            </a:r>
            <a:r>
              <a:rPr lang="en-CA" i="1" dirty="0" smtClean="0">
                <a:solidFill>
                  <a:srgbClr val="00B050"/>
                </a:solidFill>
                <a:latin typeface="Consolas" panose="020B0609020204030204" pitchFamily="49" charset="0"/>
                <a:cs typeface="Consolas" panose="020B0609020204030204" pitchFamily="49" charset="0"/>
              </a:rPr>
              <a:t> - to be executed if the condition is </a:t>
            </a:r>
            <a:r>
              <a:rPr lang="en-CA" dirty="0" smtClean="0">
                <a:solidFill>
                  <a:srgbClr val="00B050"/>
                </a:solidFill>
                <a:latin typeface="Consolas" panose="020B0609020204030204" pitchFamily="49" charset="0"/>
                <a:cs typeface="Consolas" panose="020B0609020204030204" pitchFamily="49" charset="0"/>
              </a:rPr>
              <a:t>true</a:t>
            </a:r>
          </a:p>
          <a:p>
            <a:pPr marL="0" indent="0" algn="l">
              <a:buNone/>
            </a:pPr>
            <a:r>
              <a:rPr lang="en-CA" b="1" dirty="0" smtClean="0">
                <a:solidFill>
                  <a:srgbClr val="00B05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else </a:t>
            </a:r>
            <a:r>
              <a:rPr lang="en-CA" dirty="0" smtClean="0">
                <a:solidFill>
                  <a:srgbClr val="FF0000"/>
                </a:solidFill>
                <a:latin typeface="Consolas" panose="020B0609020204030204" pitchFamily="49" charset="0"/>
                <a:cs typeface="Consolas" panose="020B0609020204030204" pitchFamily="49" charset="0"/>
              </a:rPr>
              <a:t>{</a:t>
            </a:r>
          </a:p>
          <a:p>
            <a:pPr marL="0" indent="0" algn="l">
              <a:buNone/>
            </a:pPr>
            <a:r>
              <a:rPr lang="en-CA" dirty="0" smtClean="0">
                <a:solidFill>
                  <a:srgbClr val="FF0000"/>
                </a:solidFill>
                <a:latin typeface="Consolas" panose="020B0609020204030204" pitchFamily="49" charset="0"/>
                <a:cs typeface="Consolas" panose="020B0609020204030204" pitchFamily="49" charset="0"/>
              </a:rPr>
              <a:t>	    // </a:t>
            </a:r>
            <a:r>
              <a:rPr lang="en-CA" i="1" dirty="0" smtClean="0">
                <a:solidFill>
                  <a:srgbClr val="FF0000"/>
                </a:solidFill>
                <a:latin typeface="Consolas" panose="020B0609020204030204" pitchFamily="49" charset="0"/>
                <a:cs typeface="Consolas" panose="020B0609020204030204" pitchFamily="49" charset="0"/>
              </a:rPr>
              <a:t>The alternative block or body of statements</a:t>
            </a:r>
          </a:p>
          <a:p>
            <a:pPr marL="0" indent="0" algn="l">
              <a:buNone/>
            </a:pPr>
            <a:r>
              <a:rPr lang="en-CA" i="1" dirty="0">
                <a:solidFill>
                  <a:srgbClr val="FF0000"/>
                </a:solidFill>
                <a:latin typeface="Consolas" panose="020B0609020204030204" pitchFamily="49" charset="0"/>
                <a:cs typeface="Consolas" panose="020B0609020204030204" pitchFamily="49" charset="0"/>
              </a:rPr>
              <a:t>	</a:t>
            </a:r>
            <a:r>
              <a:rPr lang="en-CA" i="1" dirty="0" smtClean="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 </a:t>
            </a:r>
            <a:r>
              <a:rPr lang="en-CA" i="1" dirty="0" smtClean="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r>
              <a:rPr lang="en-CA" i="1" dirty="0" smtClean="0">
                <a:solidFill>
                  <a:srgbClr val="FF0000"/>
                </a:solidFill>
                <a:latin typeface="Consolas" panose="020B0609020204030204" pitchFamily="49" charset="0"/>
                <a:cs typeface="Consolas" panose="020B0609020204030204" pitchFamily="49" charset="0"/>
              </a:rPr>
              <a:t> to be executed if the condition is </a:t>
            </a:r>
            <a:r>
              <a:rPr lang="en-CA" dirty="0" smtClean="0">
                <a:solidFill>
                  <a:srgbClr val="FF0000"/>
                </a:solidFill>
                <a:latin typeface="Consolas" panose="020B0609020204030204" pitchFamily="49" charset="0"/>
                <a:cs typeface="Consolas" panose="020B0609020204030204" pitchFamily="49" charset="0"/>
              </a:rPr>
              <a:t>false</a:t>
            </a:r>
          </a:p>
          <a:p>
            <a:pPr marL="0" indent="0" algn="l">
              <a:buNone/>
            </a:pPr>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endParaRPr lang="en-CA" dirty="0"/>
          </a:p>
          <a:p>
            <a:pPr algn="l"/>
            <a:endParaRPr lang="en-CA" dirty="0" smtClean="0"/>
          </a:p>
          <a:p>
            <a:pPr algn="l"/>
            <a:r>
              <a:rPr lang="en-CA" dirty="0" smtClean="0"/>
              <a:t>Even though a conditional statement may have many statements within it, the entire structure is referred to as a conditional statement</a:t>
            </a:r>
          </a:p>
        </p:txBody>
      </p:sp>
    </p:spTree>
    <p:custDataLst>
      <p:tags r:id="rId1"/>
    </p:custDataLst>
    <p:extLst>
      <p:ext uri="{BB962C8B-B14F-4D97-AF65-F5344CB8AC3E}">
        <p14:creationId xmlns:p14="http://schemas.microsoft.com/office/powerpoint/2010/main" val="496642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normAutofit lnSpcReduction="10000"/>
          </a:bodyPr>
          <a:lstStyle/>
          <a:p>
            <a:pPr algn="l"/>
            <a:r>
              <a:rPr lang="en-CA" dirty="0" smtClean="0"/>
              <a:t>In order to execute code only if some condition is satisfied</a:t>
            </a:r>
            <a:r>
              <a:rPr lang="en-CA" dirty="0" smtClean="0"/>
              <a:t>,</a:t>
            </a:r>
            <a:br>
              <a:rPr lang="en-CA" dirty="0" smtClean="0"/>
            </a:br>
            <a:r>
              <a:rPr lang="en-CA" dirty="0" smtClean="0"/>
              <a:t>                      </a:t>
            </a:r>
            <a:r>
              <a:rPr lang="en-CA" dirty="0" smtClean="0"/>
              <a:t>we use a conditional statement:</a:t>
            </a:r>
          </a:p>
          <a:p>
            <a:pPr marL="0" indent="0" algn="l">
              <a:buNone/>
            </a:pPr>
            <a:r>
              <a:rPr lang="en-CA" dirty="0" smtClean="0">
                <a:latin typeface="Consolas" panose="020B0609020204030204" pitchFamily="49" charset="0"/>
                <a:cs typeface="Consolas" panose="020B0609020204030204" pitchFamily="49" charset="0"/>
              </a:rPr>
              <a:t>	if ( </a:t>
            </a:r>
            <a:r>
              <a:rPr lang="en-CA" i="1" dirty="0" smtClean="0">
                <a:solidFill>
                  <a:srgbClr val="0070C0"/>
                </a:solidFill>
                <a:latin typeface="Consolas" panose="020B0609020204030204" pitchFamily="49" charset="0"/>
                <a:cs typeface="Consolas" panose="020B0609020204030204" pitchFamily="49" charset="0"/>
              </a:rPr>
              <a:t>Boolean-valued condition</a:t>
            </a:r>
            <a:r>
              <a:rPr lang="en-CA" dirty="0" smtClean="0">
                <a:solidFill>
                  <a:srgbClr val="0070C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smtClean="0">
                <a:solidFill>
                  <a:srgbClr val="00B050"/>
                </a:solidFill>
                <a:latin typeface="Consolas" panose="020B0609020204030204" pitchFamily="49" charset="0"/>
                <a:cs typeface="Consolas" panose="020B0609020204030204" pitchFamily="49" charset="0"/>
              </a:rPr>
              <a:t>{</a:t>
            </a:r>
          </a:p>
          <a:p>
            <a:pPr marL="0" indent="0" algn="l">
              <a:buNone/>
            </a:pPr>
            <a:r>
              <a:rPr lang="en-CA" dirty="0">
                <a:solidFill>
                  <a:srgbClr val="00B050"/>
                </a:solidFill>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    // </a:t>
            </a:r>
            <a:r>
              <a:rPr lang="en-CA" i="1" dirty="0" smtClean="0">
                <a:solidFill>
                  <a:srgbClr val="00B050"/>
                </a:solidFill>
                <a:latin typeface="Consolas" panose="020B0609020204030204" pitchFamily="49" charset="0"/>
                <a:cs typeface="Consolas" panose="020B0609020204030204" pitchFamily="49" charset="0"/>
              </a:rPr>
              <a:t>The consequent block or body of statements</a:t>
            </a:r>
          </a:p>
          <a:p>
            <a:pPr marL="0" indent="0" algn="l">
              <a:buNone/>
            </a:pPr>
            <a:r>
              <a:rPr lang="en-CA" i="1" dirty="0">
                <a:solidFill>
                  <a:srgbClr val="00B050"/>
                </a:solidFill>
                <a:latin typeface="Consolas" panose="020B0609020204030204" pitchFamily="49" charset="0"/>
                <a:cs typeface="Consolas" panose="020B0609020204030204" pitchFamily="49" charset="0"/>
              </a:rPr>
              <a:t>	</a:t>
            </a:r>
            <a:r>
              <a:rPr lang="en-CA" i="1" dirty="0" smtClean="0">
                <a:solidFill>
                  <a:srgbClr val="00B050"/>
                </a:solidFill>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 </a:t>
            </a:r>
            <a:r>
              <a:rPr lang="en-CA" i="1" dirty="0" smtClean="0">
                <a:solidFill>
                  <a:srgbClr val="00B050"/>
                </a:solidFill>
                <a:latin typeface="Consolas" panose="020B0609020204030204" pitchFamily="49" charset="0"/>
                <a:cs typeface="Consolas" panose="020B0609020204030204" pitchFamily="49" charset="0"/>
              </a:rPr>
              <a:t> - to be executed if the condition is </a:t>
            </a:r>
            <a:r>
              <a:rPr lang="en-CA" dirty="0" smtClean="0">
                <a:solidFill>
                  <a:srgbClr val="00B050"/>
                </a:solidFill>
                <a:latin typeface="Consolas" panose="020B0609020204030204" pitchFamily="49" charset="0"/>
                <a:cs typeface="Consolas" panose="020B0609020204030204" pitchFamily="49" charset="0"/>
              </a:rPr>
              <a:t>true</a:t>
            </a:r>
          </a:p>
          <a:p>
            <a:pPr marL="0" indent="0" algn="l">
              <a:buNone/>
            </a:pPr>
            <a:r>
              <a:rPr lang="en-CA" b="1" dirty="0" smtClean="0">
                <a:solidFill>
                  <a:srgbClr val="00B050"/>
                </a:solidFill>
                <a:latin typeface="Consolas" panose="020B0609020204030204" pitchFamily="49" charset="0"/>
                <a:cs typeface="Consolas" panose="020B0609020204030204" pitchFamily="49" charset="0"/>
              </a:rPr>
              <a:t>	}</a:t>
            </a:r>
            <a:endParaRPr lang="en-CA" dirty="0" smtClean="0"/>
          </a:p>
        </p:txBody>
      </p:sp>
    </p:spTree>
    <p:custDataLst>
      <p:tags r:id="rId1"/>
    </p:custDataLst>
    <p:extLst>
      <p:ext uri="{BB962C8B-B14F-4D97-AF65-F5344CB8AC3E}">
        <p14:creationId xmlns:p14="http://schemas.microsoft.com/office/powerpoint/2010/main" val="3028813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statements</a:t>
            </a:r>
            <a:endParaRPr lang="en-CA" dirty="0"/>
          </a:p>
        </p:txBody>
      </p:sp>
      <p:sp>
        <p:nvSpPr>
          <p:cNvPr id="3" name="Content Placeholder 2"/>
          <p:cNvSpPr>
            <a:spLocks noGrp="1"/>
          </p:cNvSpPr>
          <p:nvPr>
            <p:ph idx="1"/>
          </p:nvPr>
        </p:nvSpPr>
        <p:spPr/>
        <p:txBody>
          <a:bodyPr/>
          <a:lstStyle/>
          <a:p>
            <a:r>
              <a:rPr lang="en-US" dirty="0" smtClean="0"/>
              <a:t>A Boolean-valued condition is any test that returns </a:t>
            </a:r>
            <a:r>
              <a:rPr lang="en-US" dirty="0" smtClean="0">
                <a:latin typeface="Consolas" panose="020B0609020204030204" pitchFamily="49" charset="0"/>
              </a:rPr>
              <a:t>true</a:t>
            </a:r>
            <a:r>
              <a:rPr lang="en-US" dirty="0" smtClean="0"/>
              <a:t> or </a:t>
            </a:r>
            <a:r>
              <a:rPr lang="en-US" dirty="0" smtClean="0">
                <a:latin typeface="Consolas" panose="020B0609020204030204" pitchFamily="49" charset="0"/>
              </a:rPr>
              <a:t>false</a:t>
            </a:r>
          </a:p>
          <a:p>
            <a:endParaRPr lang="en-US" dirty="0"/>
          </a:p>
          <a:p>
            <a:r>
              <a:rPr lang="en-US" dirty="0" smtClean="0"/>
              <a:t>We will look at six such conditions:</a:t>
            </a:r>
          </a:p>
          <a:p>
            <a:pPr lvl="1"/>
            <a:r>
              <a:rPr lang="en-US" dirty="0" smtClean="0"/>
              <a:t>These are called the </a:t>
            </a:r>
            <a:r>
              <a:rPr lang="en-US" i="1" dirty="0" smtClean="0"/>
              <a:t>binary comparison operators</a:t>
            </a:r>
            <a:endParaRPr lang="en-US" dirty="0" smtClean="0"/>
          </a:p>
          <a:p>
            <a:pPr lvl="1"/>
            <a:r>
              <a:rPr lang="en-US" dirty="0" smtClean="0"/>
              <a:t>Each takes two operands, each returns </a:t>
            </a:r>
            <a:r>
              <a:rPr lang="en-US" dirty="0" smtClean="0">
                <a:latin typeface="Consolas" panose="020B0609020204030204" pitchFamily="49" charset="0"/>
              </a:rPr>
              <a:t>true</a:t>
            </a:r>
            <a:r>
              <a:rPr lang="en-US" dirty="0" smtClean="0"/>
              <a:t> or </a:t>
            </a:r>
            <a:r>
              <a:rPr lang="en-US" dirty="0" smtClean="0">
                <a:latin typeface="Consolas" panose="020B0609020204030204" pitchFamily="49" charset="0"/>
              </a:rPr>
              <a:t>false</a:t>
            </a:r>
            <a:endParaRPr lang="en-US" dirty="0">
              <a:latin typeface="Consolas" panose="020B0609020204030204" pitchFamily="49" charset="0"/>
            </a:endParaRPr>
          </a:p>
          <a:p>
            <a:pPr lvl="1"/>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927289470"/>
              </p:ext>
            </p:extLst>
          </p:nvPr>
        </p:nvGraphicFramePr>
        <p:xfrm>
          <a:off x="2339752" y="3501008"/>
          <a:ext cx="4536504" cy="2595880"/>
        </p:xfrm>
        <a:graphic>
          <a:graphicData uri="http://schemas.openxmlformats.org/drawingml/2006/table">
            <a:tbl>
              <a:tblPr firstRow="1" bandRow="1">
                <a:tableStyleId>{2D5ABB26-0587-4C30-8999-92F81FD0307C}</a:tableStyleId>
              </a:tblPr>
              <a:tblGrid>
                <a:gridCol w="266429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370840">
                <a:tc>
                  <a:txBody>
                    <a:bodyPr/>
                    <a:lstStyle/>
                    <a:p>
                      <a:pPr algn="ctr"/>
                      <a:r>
                        <a:rPr lang="en-US" dirty="0" smtClean="0">
                          <a:latin typeface="Georgia" panose="02040502050405020303" pitchFamily="18" charset="0"/>
                        </a:rPr>
                        <a:t>Operator</a:t>
                      </a:r>
                      <a:endParaRPr lang="en-CA"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Georgia" panose="02040502050405020303" pitchFamily="18" charset="0"/>
                        </a:rPr>
                        <a:t>Example</a:t>
                      </a:r>
                      <a:endParaRPr lang="en-CA"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smtClean="0">
                          <a:latin typeface="Georgia" panose="02040502050405020303" pitchFamily="18" charset="0"/>
                        </a:rPr>
                        <a:t>Less than</a:t>
                      </a:r>
                    </a:p>
                  </a:txBody>
                  <a:tcPr>
                    <a:lnT w="12700" cap="flat" cmpd="sng" algn="ctr">
                      <a:solidFill>
                        <a:schemeClr val="tx1"/>
                      </a:solidFill>
                      <a:prstDash val="solid"/>
                      <a:round/>
                      <a:headEnd type="none" w="med" len="med"/>
                      <a:tailEnd type="none" w="med" len="med"/>
                    </a:lnT>
                  </a:tcPr>
                </a:tc>
                <a:tc>
                  <a:txBody>
                    <a:bodyPr/>
                    <a:lstStyle/>
                    <a:p>
                      <a:pPr algn="ctr"/>
                      <a:r>
                        <a:rPr lang="en-US" dirty="0" smtClean="0">
                          <a:latin typeface="Consolas" panose="020B0609020204030204" pitchFamily="49" charset="0"/>
                        </a:rPr>
                        <a:t>x &lt; y</a:t>
                      </a:r>
                      <a:endParaRPr lang="en-CA" dirty="0">
                        <a:latin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US" dirty="0" smtClean="0">
                          <a:latin typeface="Georgia" panose="02040502050405020303" pitchFamily="18" charset="0"/>
                        </a:rPr>
                        <a:t>Greater</a:t>
                      </a:r>
                      <a:r>
                        <a:rPr lang="en-US" baseline="0" dirty="0" smtClean="0">
                          <a:latin typeface="Georgia" panose="02040502050405020303" pitchFamily="18" charset="0"/>
                        </a:rPr>
                        <a:t> than</a:t>
                      </a:r>
                      <a:endParaRPr lang="en-CA" dirty="0">
                        <a:latin typeface="Georgia" panose="02040502050405020303" pitchFamily="18" charset="0"/>
                      </a:endParaRPr>
                    </a:p>
                  </a:txBody>
                  <a:tcPr/>
                </a:tc>
                <a:tc>
                  <a:txBody>
                    <a:bodyPr/>
                    <a:lstStyle/>
                    <a:p>
                      <a:pPr algn="ctr"/>
                      <a:r>
                        <a:rPr lang="en-US" dirty="0" smtClean="0">
                          <a:latin typeface="Consolas" panose="020B0609020204030204" pitchFamily="49" charset="0"/>
                        </a:rPr>
                        <a:t>x &gt; y</a:t>
                      </a:r>
                      <a:endParaRPr lang="en-CA" dirty="0">
                        <a:latin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pPr algn="ctr"/>
                      <a:r>
                        <a:rPr lang="en-US" dirty="0" smtClean="0">
                          <a:latin typeface="Georgia" panose="02040502050405020303" pitchFamily="18" charset="0"/>
                        </a:rPr>
                        <a:t>Less-than</a:t>
                      </a:r>
                      <a:r>
                        <a:rPr lang="en-US" baseline="0" dirty="0" smtClean="0">
                          <a:latin typeface="Georgia" panose="02040502050405020303" pitchFamily="18" charset="0"/>
                        </a:rPr>
                        <a:t> or equal to</a:t>
                      </a:r>
                      <a:endParaRPr lang="en-CA" dirty="0">
                        <a:latin typeface="Georgia" panose="02040502050405020303" pitchFamily="18" charset="0"/>
                      </a:endParaRPr>
                    </a:p>
                  </a:txBody>
                  <a:tcPr/>
                </a:tc>
                <a:tc>
                  <a:txBody>
                    <a:bodyPr/>
                    <a:lstStyle/>
                    <a:p>
                      <a:pPr algn="ctr"/>
                      <a:r>
                        <a:rPr lang="en-US" dirty="0" smtClean="0">
                          <a:latin typeface="Consolas" panose="020B0609020204030204" pitchFamily="49" charset="0"/>
                        </a:rPr>
                        <a:t>x &lt;= y</a:t>
                      </a:r>
                      <a:endParaRPr lang="en-CA" dirty="0">
                        <a:latin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pPr algn="ctr"/>
                      <a:r>
                        <a:rPr lang="en-US" dirty="0" smtClean="0">
                          <a:latin typeface="Georgia" panose="02040502050405020303" pitchFamily="18" charset="0"/>
                        </a:rPr>
                        <a:t>Greater-than</a:t>
                      </a:r>
                      <a:r>
                        <a:rPr lang="en-US" baseline="0" dirty="0" smtClean="0">
                          <a:latin typeface="Georgia" panose="02040502050405020303" pitchFamily="18" charset="0"/>
                        </a:rPr>
                        <a:t> or equal to</a:t>
                      </a:r>
                      <a:endParaRPr lang="en-CA" dirty="0">
                        <a:latin typeface="Georgia" panose="02040502050405020303" pitchFamily="18" charset="0"/>
                      </a:endParaRPr>
                    </a:p>
                  </a:txBody>
                  <a:tcPr/>
                </a:tc>
                <a:tc>
                  <a:txBody>
                    <a:bodyPr/>
                    <a:lstStyle/>
                    <a:p>
                      <a:pPr algn="ctr"/>
                      <a:r>
                        <a:rPr lang="en-US" dirty="0" smtClean="0">
                          <a:latin typeface="Consolas" panose="020B0609020204030204" pitchFamily="49" charset="0"/>
                        </a:rPr>
                        <a:t>x &gt;= y</a:t>
                      </a:r>
                      <a:endParaRPr lang="en-CA" dirty="0">
                        <a:latin typeface="Consolas" panose="020B0609020204030204" pitchFamily="49" charset="0"/>
                      </a:endParaRPr>
                    </a:p>
                  </a:txBody>
                  <a:tcPr/>
                </a:tc>
                <a:extLst>
                  <a:ext uri="{0D108BD9-81ED-4DB2-BD59-A6C34878D82A}">
                    <a16:rowId xmlns:a16="http://schemas.microsoft.com/office/drawing/2014/main" val="10004"/>
                  </a:ext>
                </a:extLst>
              </a:tr>
              <a:tr h="370840">
                <a:tc>
                  <a:txBody>
                    <a:bodyPr/>
                    <a:lstStyle/>
                    <a:p>
                      <a:pPr algn="ctr"/>
                      <a:r>
                        <a:rPr lang="en-US" dirty="0" smtClean="0">
                          <a:latin typeface="Georgia" panose="02040502050405020303" pitchFamily="18" charset="0"/>
                        </a:rPr>
                        <a:t>Equals</a:t>
                      </a:r>
                      <a:endParaRPr lang="en-CA" dirty="0">
                        <a:latin typeface="Georgia" panose="02040502050405020303" pitchFamily="18" charset="0"/>
                      </a:endParaRPr>
                    </a:p>
                  </a:txBody>
                  <a:tcPr/>
                </a:tc>
                <a:tc>
                  <a:txBody>
                    <a:bodyPr/>
                    <a:lstStyle/>
                    <a:p>
                      <a:pPr algn="ctr"/>
                      <a:r>
                        <a:rPr lang="en-US" dirty="0" smtClean="0">
                          <a:latin typeface="Consolas" panose="020B0609020204030204" pitchFamily="49" charset="0"/>
                        </a:rPr>
                        <a:t>x == y</a:t>
                      </a:r>
                      <a:endParaRPr lang="en-CA" dirty="0">
                        <a:latin typeface="Consolas" panose="020B0609020204030204" pitchFamily="49" charset="0"/>
                      </a:endParaRPr>
                    </a:p>
                  </a:txBody>
                  <a:tcPr/>
                </a:tc>
                <a:extLst>
                  <a:ext uri="{0D108BD9-81ED-4DB2-BD59-A6C34878D82A}">
                    <a16:rowId xmlns:a16="http://schemas.microsoft.com/office/drawing/2014/main" val="10005"/>
                  </a:ext>
                </a:extLst>
              </a:tr>
              <a:tr h="370840">
                <a:tc>
                  <a:txBody>
                    <a:bodyPr/>
                    <a:lstStyle/>
                    <a:p>
                      <a:pPr algn="ctr"/>
                      <a:r>
                        <a:rPr lang="en-US" dirty="0" smtClean="0">
                          <a:latin typeface="Georgia" panose="02040502050405020303" pitchFamily="18" charset="0"/>
                        </a:rPr>
                        <a:t>Does not equal</a:t>
                      </a:r>
                      <a:endParaRPr lang="en-CA" dirty="0">
                        <a:latin typeface="Georgia" panose="020405020504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anose="020B0609020204030204" pitchFamily="49" charset="0"/>
                        </a:rPr>
                        <a:t>x != y</a:t>
                      </a:r>
                      <a:endParaRPr lang="en-CA"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3080812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statements</a:t>
            </a:r>
            <a:endParaRPr lang="en-CA" dirty="0"/>
          </a:p>
        </p:txBody>
      </p:sp>
      <p:sp>
        <p:nvSpPr>
          <p:cNvPr id="3" name="Content Placeholder 2"/>
          <p:cNvSpPr>
            <a:spLocks noGrp="1"/>
          </p:cNvSpPr>
          <p:nvPr>
            <p:ph idx="1"/>
          </p:nvPr>
        </p:nvSpPr>
        <p:spPr/>
        <p:txBody>
          <a:bodyPr/>
          <a:lstStyle/>
          <a:p>
            <a:r>
              <a:rPr lang="en-US" dirty="0" smtClean="0"/>
              <a:t>It is incredibly important to remember that to test equality,</a:t>
            </a:r>
          </a:p>
          <a:p>
            <a:pPr marL="0" indent="0">
              <a:buNone/>
            </a:pPr>
            <a:r>
              <a:rPr lang="en-US" dirty="0"/>
              <a:t>	</a:t>
            </a:r>
            <a:r>
              <a:rPr lang="en-US" dirty="0" smtClean="0"/>
              <a:t>you must use the </a:t>
            </a:r>
            <a:r>
              <a:rPr lang="en-US" dirty="0" smtClean="0">
                <a:latin typeface="Consolas" panose="020B0609020204030204" pitchFamily="49" charset="0"/>
              </a:rPr>
              <a:t>==</a:t>
            </a:r>
            <a:r>
              <a:rPr lang="en-US" dirty="0" smtClean="0"/>
              <a:t> operator and not the </a:t>
            </a:r>
            <a:r>
              <a:rPr lang="en-US" dirty="0" smtClean="0">
                <a:latin typeface="Consolas" panose="020B0609020204030204" pitchFamily="49" charset="0"/>
              </a:rPr>
              <a:t>=</a:t>
            </a:r>
            <a:r>
              <a:rPr lang="en-US" dirty="0" smtClean="0"/>
              <a:t> operator</a:t>
            </a:r>
          </a:p>
          <a:p>
            <a:pPr lvl="1"/>
            <a:r>
              <a:rPr lang="en-US" dirty="0" smtClean="0"/>
              <a:t>The </a:t>
            </a:r>
            <a:r>
              <a:rPr lang="en-US" dirty="0" smtClean="0">
                <a:latin typeface="Consolas" panose="020B0609020204030204" pitchFamily="49" charset="0"/>
              </a:rPr>
              <a:t>=</a:t>
            </a:r>
            <a:r>
              <a:rPr lang="en-US" dirty="0" smtClean="0"/>
              <a:t> operator is the assignment operator</a:t>
            </a:r>
          </a:p>
          <a:p>
            <a:pPr lvl="1"/>
            <a:endParaRPr lang="en-US" dirty="0" smtClean="0"/>
          </a:p>
          <a:p>
            <a:r>
              <a:rPr lang="en-US" dirty="0" smtClean="0"/>
              <a:t>You must use </a:t>
            </a:r>
            <a:r>
              <a:rPr lang="en-US" dirty="0" smtClean="0">
                <a:latin typeface="Consolas" panose="020B0609020204030204" pitchFamily="49" charset="0"/>
              </a:rPr>
              <a:t>&lt;=</a:t>
            </a:r>
            <a:r>
              <a:rPr lang="en-US" dirty="0" smtClean="0"/>
              <a:t> and </a:t>
            </a:r>
            <a:r>
              <a:rPr lang="en-US" dirty="0" smtClean="0">
                <a:latin typeface="Consolas" panose="020B0609020204030204" pitchFamily="49" charset="0"/>
              </a:rPr>
              <a:t>&gt;=</a:t>
            </a:r>
            <a:endParaRPr lang="en-US" dirty="0" smtClean="0"/>
          </a:p>
          <a:p>
            <a:pPr lvl="1"/>
            <a:r>
              <a:rPr lang="en-US" dirty="0" smtClean="0"/>
              <a:t>You cannot use </a:t>
            </a:r>
            <a:r>
              <a:rPr lang="en-US" dirty="0" smtClean="0">
                <a:latin typeface="Consolas" panose="020B0609020204030204" pitchFamily="49" charset="0"/>
              </a:rPr>
              <a:t>=&lt;</a:t>
            </a:r>
            <a:r>
              <a:rPr lang="en-US" dirty="0" smtClean="0"/>
              <a:t> and </a:t>
            </a:r>
            <a:r>
              <a:rPr lang="en-US" dirty="0" smtClean="0">
                <a:latin typeface="Consolas" panose="020B0609020204030204" pitchFamily="49" charset="0"/>
              </a:rPr>
              <a:t>=&gt;</a:t>
            </a:r>
          </a:p>
          <a:p>
            <a:pPr lvl="1"/>
            <a:r>
              <a:rPr lang="en-US" dirty="0" smtClean="0"/>
              <a:t>Write it as you say it:</a:t>
            </a:r>
          </a:p>
          <a:p>
            <a:pPr lvl="1"/>
            <a:endParaRPr lang="en-US" dirty="0"/>
          </a:p>
          <a:p>
            <a:pPr lvl="1"/>
            <a:endParaRPr lang="en-US" dirty="0" smtClean="0"/>
          </a:p>
          <a:p>
            <a:pPr lvl="1"/>
            <a:endParaRPr lang="en-US" dirty="0"/>
          </a:p>
          <a:p>
            <a:r>
              <a:rPr lang="en-US" dirty="0" smtClean="0"/>
              <a:t>Think of “</a:t>
            </a:r>
            <a:r>
              <a:rPr lang="en-US" dirty="0" smtClean="0">
                <a:latin typeface="Consolas" panose="020B0609020204030204" pitchFamily="49" charset="0"/>
              </a:rPr>
              <a:t>!</a:t>
            </a:r>
            <a:r>
              <a:rPr lang="en-US" dirty="0" smtClean="0"/>
              <a:t>” as meaning </a:t>
            </a:r>
            <a:r>
              <a:rPr lang="en-US" i="1" dirty="0" smtClean="0"/>
              <a:t>not</a:t>
            </a:r>
          </a:p>
          <a:p>
            <a:pPr lvl="1"/>
            <a:r>
              <a:rPr lang="en-US" dirty="0" smtClean="0"/>
              <a:t>Thus, the </a:t>
            </a:r>
            <a:r>
              <a:rPr lang="en-US" dirty="0" smtClean="0">
                <a:latin typeface="Consolas" panose="020B0609020204030204" pitchFamily="49" charset="0"/>
              </a:rPr>
              <a:t>!=</a:t>
            </a:r>
            <a:r>
              <a:rPr lang="en-US" dirty="0" smtClean="0"/>
              <a:t> operator is the </a:t>
            </a:r>
            <a:r>
              <a:rPr lang="en-US" i="1" dirty="0" smtClean="0"/>
              <a:t>not equals operator</a:t>
            </a:r>
          </a:p>
        </p:txBody>
      </p:sp>
      <p:sp>
        <p:nvSpPr>
          <p:cNvPr id="5" name="TextBox 4"/>
          <p:cNvSpPr txBox="1"/>
          <p:nvPr/>
        </p:nvSpPr>
        <p:spPr>
          <a:xfrm>
            <a:off x="2472415" y="4077072"/>
            <a:ext cx="1184940" cy="369332"/>
          </a:xfrm>
          <a:prstGeom prst="rect">
            <a:avLst/>
          </a:prstGeom>
          <a:noFill/>
        </p:spPr>
        <p:txBody>
          <a:bodyPr wrap="none" rtlCol="0">
            <a:spAutoFit/>
          </a:bodyPr>
          <a:lstStyle/>
          <a:p>
            <a:r>
              <a:rPr lang="en-US" dirty="0" smtClean="0">
                <a:latin typeface="Georgia" panose="02040502050405020303" pitchFamily="18" charset="0"/>
              </a:rPr>
              <a:t>Less than</a:t>
            </a:r>
            <a:endParaRPr lang="en-CA" dirty="0">
              <a:latin typeface="Georgia" panose="02040502050405020303" pitchFamily="18" charset="0"/>
            </a:endParaRPr>
          </a:p>
        </p:txBody>
      </p:sp>
      <p:sp>
        <p:nvSpPr>
          <p:cNvPr id="6" name="TextBox 5"/>
          <p:cNvSpPr txBox="1"/>
          <p:nvPr/>
        </p:nvSpPr>
        <p:spPr>
          <a:xfrm>
            <a:off x="3531076" y="4077072"/>
            <a:ext cx="1279517" cy="369332"/>
          </a:xfrm>
          <a:prstGeom prst="rect">
            <a:avLst/>
          </a:prstGeom>
          <a:noFill/>
        </p:spPr>
        <p:txBody>
          <a:bodyPr wrap="none" rtlCol="0">
            <a:spAutoFit/>
          </a:bodyPr>
          <a:lstStyle/>
          <a:p>
            <a:r>
              <a:rPr lang="en-US" dirty="0" smtClean="0">
                <a:latin typeface="Georgia" panose="02040502050405020303" pitchFamily="18" charset="0"/>
              </a:rPr>
              <a:t>or equal to</a:t>
            </a:r>
            <a:endParaRPr lang="en-CA" dirty="0">
              <a:latin typeface="Georgia" panose="02040502050405020303" pitchFamily="18" charset="0"/>
            </a:endParaRPr>
          </a:p>
        </p:txBody>
      </p:sp>
      <p:sp>
        <p:nvSpPr>
          <p:cNvPr id="7" name="TextBox 6"/>
          <p:cNvSpPr txBox="1"/>
          <p:nvPr/>
        </p:nvSpPr>
        <p:spPr>
          <a:xfrm>
            <a:off x="3304500" y="4446404"/>
            <a:ext cx="311304" cy="369332"/>
          </a:xfrm>
          <a:prstGeom prst="rect">
            <a:avLst/>
          </a:prstGeom>
          <a:noFill/>
        </p:spPr>
        <p:txBody>
          <a:bodyPr wrap="none" rtlCol="0">
            <a:spAutoFit/>
          </a:bodyPr>
          <a:lstStyle/>
          <a:p>
            <a:r>
              <a:rPr lang="en-US" dirty="0" smtClean="0">
                <a:latin typeface="Consolas" panose="020B0609020204030204" pitchFamily="49" charset="0"/>
              </a:rPr>
              <a:t>&lt;</a:t>
            </a:r>
            <a:endParaRPr lang="en-CA" dirty="0">
              <a:latin typeface="Consolas" panose="020B0609020204030204" pitchFamily="49" charset="0"/>
            </a:endParaRPr>
          </a:p>
        </p:txBody>
      </p:sp>
      <p:sp>
        <p:nvSpPr>
          <p:cNvPr id="8" name="TextBox 7"/>
          <p:cNvSpPr txBox="1"/>
          <p:nvPr/>
        </p:nvSpPr>
        <p:spPr>
          <a:xfrm>
            <a:off x="3458983" y="4446737"/>
            <a:ext cx="311304" cy="369332"/>
          </a:xfrm>
          <a:prstGeom prst="rect">
            <a:avLst/>
          </a:prstGeom>
          <a:noFill/>
        </p:spPr>
        <p:txBody>
          <a:bodyPr wrap="none" rtlCol="0">
            <a:spAutoFit/>
          </a:bodyPr>
          <a:lstStyle/>
          <a:p>
            <a:r>
              <a:rPr lang="en-US" dirty="0" smtClean="0">
                <a:latin typeface="Consolas" panose="020B0609020204030204" pitchFamily="49" charset="0"/>
              </a:rPr>
              <a:t>=</a:t>
            </a:r>
            <a:endParaRPr lang="en-CA" dirty="0">
              <a:latin typeface="Consolas" panose="020B0609020204030204" pitchFamily="49" charset="0"/>
            </a:endParaRPr>
          </a:p>
        </p:txBody>
      </p:sp>
    </p:spTree>
    <p:custDataLst>
      <p:tags r:id="rId1"/>
    </p:custDataLst>
    <p:extLst>
      <p:ext uri="{BB962C8B-B14F-4D97-AF65-F5344CB8AC3E}">
        <p14:creationId xmlns:p14="http://schemas.microsoft.com/office/powerpoint/2010/main" val="1306829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1|7.4"/>
</p:tagLst>
</file>

<file path=ppt/tags/tag2.xml><?xml version="1.0" encoding="utf-8"?>
<p:tagLst xmlns:a="http://schemas.openxmlformats.org/drawingml/2006/main" xmlns:r="http://schemas.openxmlformats.org/officeDocument/2006/relationships" xmlns:p="http://schemas.openxmlformats.org/presentationml/2006/main">
  <p:tag name="TIMING" val="|10.1|10.8|13.6|18.1"/>
</p:tagLst>
</file>

<file path=ppt/tags/tag3.xml><?xml version="1.0" encoding="utf-8"?>
<p:tagLst xmlns:a="http://schemas.openxmlformats.org/drawingml/2006/main" xmlns:r="http://schemas.openxmlformats.org/officeDocument/2006/relationships" xmlns:p="http://schemas.openxmlformats.org/presentationml/2006/main">
  <p:tag name="TIMING" val="|63"/>
</p:tagLst>
</file>

<file path=ppt/tags/tag4.xml><?xml version="1.0" encoding="utf-8"?>
<p:tagLst xmlns:a="http://schemas.openxmlformats.org/drawingml/2006/main" xmlns:r="http://schemas.openxmlformats.org/officeDocument/2006/relationships" xmlns:p="http://schemas.openxmlformats.org/presentationml/2006/main">
  <p:tag name="TIMING" val="|49.5"/>
</p:tagLst>
</file>

<file path=ppt/tags/tag5.xml><?xml version="1.0" encoding="utf-8"?>
<p:tagLst xmlns:a="http://schemas.openxmlformats.org/drawingml/2006/main" xmlns:r="http://schemas.openxmlformats.org/officeDocument/2006/relationships" xmlns:p="http://schemas.openxmlformats.org/presentationml/2006/main">
  <p:tag name="TIMING" val="|8.7"/>
</p:tagLst>
</file>

<file path=ppt/tags/tag6.xml><?xml version="1.0" encoding="utf-8"?>
<p:tagLst xmlns:a="http://schemas.openxmlformats.org/drawingml/2006/main" xmlns:r="http://schemas.openxmlformats.org/officeDocument/2006/relationships" xmlns:p="http://schemas.openxmlformats.org/presentationml/2006/main">
  <p:tag name="TIMING" val="|13.2|17.9|10.2|10.2|2.6|1.6|2.8|7.6"/>
</p:tagLst>
</file>

<file path=ppt/tags/tag7.xml><?xml version="1.0" encoding="utf-8"?>
<p:tagLst xmlns:a="http://schemas.openxmlformats.org/drawingml/2006/main" xmlns:r="http://schemas.openxmlformats.org/officeDocument/2006/relationships" xmlns:p="http://schemas.openxmlformats.org/presentationml/2006/main">
  <p:tag name="TIMING" val="|26.9"/>
</p:tagLst>
</file>

<file path=ppt/tags/tag8.xml><?xml version="1.0" encoding="utf-8"?>
<p:tagLst xmlns:a="http://schemas.openxmlformats.org/drawingml/2006/main" xmlns:r="http://schemas.openxmlformats.org/officeDocument/2006/relationships" xmlns:p="http://schemas.openxmlformats.org/presentationml/2006/main">
  <p:tag name="TIMING" val="|24.3|16.8|2.1|18.8|16.3"/>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68261</TotalTime>
  <Words>1956</Words>
  <Application>Microsoft Office PowerPoint</Application>
  <PresentationFormat>On-screen Show (4:3)</PresentationFormat>
  <Paragraphs>303</Paragraphs>
  <Slides>25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ＭＳ Ｐゴシック</vt:lpstr>
      <vt:lpstr>Arial</vt:lpstr>
      <vt:lpstr>Calibri</vt:lpstr>
      <vt:lpstr>Consolas</vt:lpstr>
      <vt:lpstr>Constantia</vt:lpstr>
      <vt:lpstr>Georgia</vt:lpstr>
      <vt:lpstr>Times New Roman</vt:lpstr>
      <vt:lpstr>Custom Design</vt:lpstr>
      <vt:lpstr>Equation</vt:lpstr>
      <vt:lpstr>Conditional statements and comparison operators</vt:lpstr>
      <vt:lpstr>Outline</vt:lpstr>
      <vt:lpstr>Conditional statements</vt:lpstr>
      <vt:lpstr>Conditional statements</vt:lpstr>
      <vt:lpstr>Conditional statements</vt:lpstr>
      <vt:lpstr>Conditional statements</vt:lpstr>
      <vt:lpstr>Conditional statements</vt:lpstr>
      <vt:lpstr>Conditional statements</vt:lpstr>
      <vt:lpstr>Conditional statements</vt:lpstr>
      <vt:lpstr>The max function</vt:lpstr>
      <vt:lpstr>The max function</vt:lpstr>
      <vt:lpstr>Clipping signals</vt:lpstr>
      <vt:lpstr>Clipping signals</vt:lpstr>
      <vt:lpstr>Clipping signals</vt:lpstr>
      <vt:lpstr>Cascading conditional statements</vt:lpstr>
      <vt:lpstr>Cascading conditional statements</vt:lpstr>
      <vt:lpstr>Cascading conditional statements</vt:lpstr>
      <vt:lpstr>The tent function</vt:lpstr>
      <vt:lpstr>Cascading conditional statements</vt:lpstr>
      <vt:lpstr>How not to use cascades</vt:lpstr>
      <vt:lpstr>Common errors with cascades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1417</cp:revision>
  <dcterms:created xsi:type="dcterms:W3CDTF">2009-09-11T23:00:44Z</dcterms:created>
  <dcterms:modified xsi:type="dcterms:W3CDTF">2023-09-15T16:54:39Z</dcterms:modified>
</cp:coreProperties>
</file>